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4"/>
  </p:sldMasterIdLst>
  <p:handoutMasterIdLst>
    <p:handoutMasterId r:id="rId45"/>
  </p:handoutMasterIdLst>
  <p:sldIdLst>
    <p:sldId id="256" r:id="rId5"/>
    <p:sldId id="257" r:id="rId6"/>
    <p:sldId id="363" r:id="rId7"/>
    <p:sldId id="365" r:id="rId8"/>
    <p:sldId id="366" r:id="rId9"/>
    <p:sldId id="367" r:id="rId10"/>
    <p:sldId id="369" r:id="rId11"/>
    <p:sldId id="368" r:id="rId12"/>
    <p:sldId id="261" r:id="rId13"/>
    <p:sldId id="263" r:id="rId14"/>
    <p:sldId id="370" r:id="rId15"/>
    <p:sldId id="371" r:id="rId16"/>
    <p:sldId id="373" r:id="rId17"/>
    <p:sldId id="372" r:id="rId18"/>
    <p:sldId id="328" r:id="rId19"/>
    <p:sldId id="329" r:id="rId20"/>
    <p:sldId id="374" r:id="rId21"/>
    <p:sldId id="375" r:id="rId22"/>
    <p:sldId id="376" r:id="rId23"/>
    <p:sldId id="378" r:id="rId24"/>
    <p:sldId id="377" r:id="rId25"/>
    <p:sldId id="379" r:id="rId26"/>
    <p:sldId id="380" r:id="rId27"/>
    <p:sldId id="381" r:id="rId28"/>
    <p:sldId id="330" r:id="rId29"/>
    <p:sldId id="382" r:id="rId30"/>
    <p:sldId id="383" r:id="rId31"/>
    <p:sldId id="331" r:id="rId32"/>
    <p:sldId id="384" r:id="rId33"/>
    <p:sldId id="332" r:id="rId34"/>
    <p:sldId id="385" r:id="rId35"/>
    <p:sldId id="386" r:id="rId36"/>
    <p:sldId id="387" r:id="rId37"/>
    <p:sldId id="388" r:id="rId38"/>
    <p:sldId id="390" r:id="rId39"/>
    <p:sldId id="389" r:id="rId40"/>
    <p:sldId id="391" r:id="rId41"/>
    <p:sldId id="392" r:id="rId42"/>
    <p:sldId id="333" r:id="rId43"/>
    <p:sldId id="325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3923" autoAdjust="0"/>
  </p:normalViewPr>
  <p:slideViewPr>
    <p:cSldViewPr snapToGrid="0">
      <p:cViewPr varScale="1">
        <p:scale>
          <a:sx n="72" d="100"/>
          <a:sy n="72" d="100"/>
        </p:scale>
        <p:origin x="135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470068C-408F-4AA5-AFD8-252D21E2AF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01C65AC-AEFE-4F13-A27E-E1B1557F16D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F9FEB4-E2A1-4251-8BAA-D5509E2FA845}" type="datetimeFigureOut">
              <a:rPr lang="es-ES" smtClean="0"/>
              <a:t>09/05/2019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DB8F38F-A1A2-4136-B0E9-EA940502A9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E474FFC-6E9D-4722-B695-280D2D4D2C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42FE6B-945A-4926-AE35-605D3B212F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908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90000">
                <a:srgbClr val="FFFF00"/>
              </a:gs>
              <a:gs pos="0">
                <a:srgbClr val="FFC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554" y="3942376"/>
            <a:ext cx="9026142" cy="278748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5022" y="722994"/>
            <a:ext cx="7251207" cy="1633731"/>
          </a:xfrm>
          <a:prstGeom prst="rect">
            <a:avLst/>
          </a:prstGeom>
        </p:spPr>
      </p:pic>
      <p:sp>
        <p:nvSpPr>
          <p:cNvPr id="17" name="CuadroTexto 16"/>
          <p:cNvSpPr txBox="1"/>
          <p:nvPr userDrawn="1"/>
        </p:nvSpPr>
        <p:spPr>
          <a:xfrm>
            <a:off x="4266810" y="4585568"/>
            <a:ext cx="4989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latin typeface="TrashHand" panose="00000400000000000000" pitchFamily="2" charset="0"/>
              </a:rPr>
              <a:t>Máster Data </a:t>
            </a:r>
            <a:r>
              <a:rPr lang="es-ES" sz="4400" dirty="0" err="1">
                <a:latin typeface="TrashHand" panose="00000400000000000000" pitchFamily="2" charset="0"/>
              </a:rPr>
              <a:t>Science</a:t>
            </a:r>
            <a:endParaRPr lang="es-ES" sz="4400" dirty="0">
              <a:latin typeface="TrashHand" panose="00000400000000000000" pitchFamily="2" charset="0"/>
            </a:endParaRPr>
          </a:p>
        </p:txBody>
      </p:sp>
      <p:sp>
        <p:nvSpPr>
          <p:cNvPr id="19" name="CuadroTexto 18"/>
          <p:cNvSpPr txBox="1"/>
          <p:nvPr userDrawn="1"/>
        </p:nvSpPr>
        <p:spPr>
          <a:xfrm>
            <a:off x="5544402" y="5355009"/>
            <a:ext cx="20247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Barcelona, 2019.</a:t>
            </a:r>
          </a:p>
          <a:p>
            <a:pPr algn="ctr"/>
            <a:r>
              <a:rPr lang="es-ES" sz="2000" dirty="0"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Henry Navarro</a:t>
            </a:r>
            <a:endParaRPr lang="es-ES" dirty="0">
              <a:latin typeface="Lato Thin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89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4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731783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200" b="0" cap="none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294091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87506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200" b="0" cap="none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899336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32852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897898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  <a:prstGeom prst="rect">
            <a:avLst/>
          </a:prstGeom>
        </p:spPr>
        <p:txBody>
          <a:bodyPr vert="eaVert" anchor="t"/>
          <a:lstStyle>
            <a:lvl1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59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  <a:prstGeom prst="rect">
            <a:avLst/>
          </a:prstGeom>
        </p:spPr>
        <p:txBody>
          <a:bodyPr vert="eaVert" anchor="t"/>
          <a:lstStyle>
            <a:lvl1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709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1294160"/>
            <a:ext cx="6798734" cy="130386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6866" y="2999586"/>
            <a:ext cx="6798736" cy="3444997"/>
          </a:xfrm>
          <a:prstGeom prst="rect">
            <a:avLst/>
          </a:prstGeom>
        </p:spPr>
        <p:txBody>
          <a:bodyPr/>
          <a:lstStyle>
            <a:lvl1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052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000" b="0" cap="none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956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1253003"/>
            <a:ext cx="6798734" cy="130386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69754" y="2892117"/>
            <a:ext cx="3337560" cy="3447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040" y="2892117"/>
            <a:ext cx="3337560" cy="3447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096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rgbClr val="FFC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C000"/>
              </a:buClr>
              <a:defRPr/>
            </a:lvl1pPr>
            <a:lvl2pPr>
              <a:buClr>
                <a:srgbClr val="FFC000"/>
              </a:buClr>
              <a:defRPr/>
            </a:lvl2pPr>
            <a:lvl3pPr>
              <a:buClr>
                <a:srgbClr val="FFC000"/>
              </a:buClr>
              <a:defRPr/>
            </a:lvl3pPr>
            <a:lvl4pPr>
              <a:buClr>
                <a:srgbClr val="FFC000"/>
              </a:buClr>
              <a:defRPr/>
            </a:lvl4pPr>
            <a:lvl5pPr>
              <a:buClr>
                <a:srgbClr val="FFC000"/>
              </a:buClr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rgbClr val="FFC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C000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FFC000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FFC000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FFC000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FFC000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/>
          <a:lstStyle/>
          <a:p>
            <a:fld id="{35E2C831-D356-4170-8C02-468989B55DBF}" type="datetimeFigureOut">
              <a:rPr lang="es-ES" smtClean="0"/>
              <a:t>09/05/2019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/>
          <a:lstStyle/>
          <a:p>
            <a:fld id="{1E48A28E-047F-456C-9E87-EBF468AA978C}" type="slidenum">
              <a:rPr lang="es-ES" smtClean="0"/>
              <a:t>‹Nº›</a:t>
            </a:fld>
            <a:endParaRPr lang="es-ES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858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099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6948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4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698025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4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25507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6838236" y="140676"/>
            <a:ext cx="2136953" cy="590843"/>
          </a:xfrm>
          <a:prstGeom prst="rect">
            <a:avLst/>
          </a:prstGeom>
        </p:spPr>
      </p:pic>
      <p:sp>
        <p:nvSpPr>
          <p:cNvPr id="13" name="CuadroTexto 12"/>
          <p:cNvSpPr txBox="1"/>
          <p:nvPr userDrawn="1"/>
        </p:nvSpPr>
        <p:spPr>
          <a:xfrm>
            <a:off x="267231" y="209653"/>
            <a:ext cx="4810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latin typeface="TrashHand" panose="00000400000000000000" pitchFamily="2" charset="0"/>
              </a:rPr>
              <a:t>Máster Data </a:t>
            </a:r>
            <a:r>
              <a:rPr lang="es-ES" sz="2400" dirty="0" err="1">
                <a:latin typeface="TrashHand" panose="00000400000000000000" pitchFamily="2" charset="0"/>
              </a:rPr>
              <a:t>Science</a:t>
            </a:r>
            <a:r>
              <a:rPr lang="es-ES" sz="2400" dirty="0">
                <a:latin typeface="TrashHand" panose="00000400000000000000" pitchFamily="2" charset="0"/>
              </a:rPr>
              <a:t>, Barcelona 2019</a:t>
            </a:r>
          </a:p>
        </p:txBody>
      </p:sp>
      <p:cxnSp>
        <p:nvCxnSpPr>
          <p:cNvPr id="14" name="Conector recto 13"/>
          <p:cNvCxnSpPr/>
          <p:nvPr userDrawn="1"/>
        </p:nvCxnSpPr>
        <p:spPr>
          <a:xfrm>
            <a:off x="0" y="880584"/>
            <a:ext cx="9144000" cy="0"/>
          </a:xfrm>
          <a:prstGeom prst="line">
            <a:avLst/>
          </a:prstGeom>
          <a:ln cmpd="sng">
            <a:gradFill flip="none" rotWithShape="1">
              <a:gsLst>
                <a:gs pos="100000">
                  <a:srgbClr val="FDBB4B"/>
                </a:gs>
                <a:gs pos="0">
                  <a:srgbClr val="FFFF00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0" y="1149414"/>
            <a:ext cx="5598153" cy="573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310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places/web-service/intro?hl=es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ckoverflow.com/questions/tagged/google-map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places/web-service/get-api-key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places/web-service/get-api-key#quick-guide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goo.gl/9eeHAz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s.idealista.com/access-request" TargetMode="External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twitter.com/en/docs/api-reference-index.html" TargetMode="External"/><Relationship Id="rId2" Type="http://schemas.openxmlformats.org/officeDocument/2006/relationships/hyperlink" Target="http://aqicn.org/here/e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s.google.com/youtube/v3/" TargetMode="External"/><Relationship Id="rId5" Type="http://schemas.openxmlformats.org/officeDocument/2006/relationships/hyperlink" Target="https://developer.spotify.com/documentation/web-api/" TargetMode="External"/><Relationship Id="rId4" Type="http://schemas.openxmlformats.org/officeDocument/2006/relationships/hyperlink" Target="https://developers.facebook.com/docs/apis-and-sdks?locale=es_ES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206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61252" y="896596"/>
            <a:ext cx="5948018" cy="733422"/>
          </a:xfrm>
        </p:spPr>
        <p:txBody>
          <a:bodyPr/>
          <a:lstStyle/>
          <a:p>
            <a:pPr algn="r"/>
            <a:r>
              <a:rPr lang="es-ES" dirty="0" err="1"/>
              <a:t>Intro</a:t>
            </a:r>
            <a:r>
              <a:rPr lang="es-ES" dirty="0"/>
              <a:t>: Web </a:t>
            </a:r>
            <a:r>
              <a:rPr lang="es-ES" dirty="0" err="1"/>
              <a:t>scraping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DA0884E-1407-42FA-B22B-9A4195DF8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990" y="1672294"/>
            <a:ext cx="7750019" cy="4289110"/>
          </a:xfrm>
        </p:spPr>
        <p:txBody>
          <a:bodyPr/>
          <a:lstStyle/>
          <a:p>
            <a:r>
              <a:rPr lang="es-ES" sz="1800" dirty="0"/>
              <a:t>¿Cuál es la mayor “base de datos” del mundo?</a:t>
            </a:r>
          </a:p>
          <a:p>
            <a:r>
              <a:rPr lang="es-ES" sz="1800" dirty="0"/>
              <a:t>¿Copiar y pegar datos podría tener sentido?</a:t>
            </a:r>
          </a:p>
          <a:p>
            <a:r>
              <a:rPr lang="es-ES" sz="1800" dirty="0"/>
              <a:t>Los mayores casos de uso de negocio son datos en directorios de páginas amarillas, sitios de bienes raíces, redes sociales, sitios de compras en línea, etc.</a:t>
            </a:r>
          </a:p>
          <a:p>
            <a:r>
              <a:rPr lang="es-ES" sz="1800" dirty="0"/>
              <a:t>Por un lugar debemos conocer un poco de </a:t>
            </a:r>
            <a:r>
              <a:rPr lang="es-ES" sz="1800" dirty="0" err="1"/>
              <a:t>html</a:t>
            </a:r>
            <a:r>
              <a:rPr lang="es-ES" sz="1800" dirty="0"/>
              <a:t> a nivel conceptual y por el otro debemos disponer de los conocimientos técnicos necesarios para lograr extraer datos</a:t>
            </a:r>
          </a:p>
          <a:p>
            <a:r>
              <a:rPr lang="es-ES" sz="1800" dirty="0"/>
              <a:t>Gestión de grandes cantidades de datos (</a:t>
            </a:r>
            <a:r>
              <a:rPr lang="es-ES" sz="1800" dirty="0" err="1"/>
              <a:t>big</a:t>
            </a:r>
            <a:r>
              <a:rPr lang="es-ES" sz="1800" dirty="0"/>
              <a:t> data).</a:t>
            </a:r>
          </a:p>
          <a:p>
            <a:r>
              <a:rPr lang="es-ES" sz="1800" dirty="0"/>
              <a:t>Plantear la estrategia de extracción debemos saber cómo y cuáles serán los datos que a extraer con la finalidad de poder dar un sentido informativo para un caso de uso de negocio.</a:t>
            </a:r>
          </a:p>
          <a:p>
            <a:endParaRPr lang="es-ES" sz="1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849833C-D607-4E26-9596-A30FB9B72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251" y="5821494"/>
            <a:ext cx="3425019" cy="91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62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61252" y="896596"/>
            <a:ext cx="5948018" cy="733422"/>
          </a:xfrm>
        </p:spPr>
        <p:txBody>
          <a:bodyPr/>
          <a:lstStyle/>
          <a:p>
            <a:pPr algn="r"/>
            <a:r>
              <a:rPr lang="es-ES" dirty="0"/>
              <a:t>Web </a:t>
            </a:r>
            <a:r>
              <a:rPr lang="es-ES" dirty="0" err="1"/>
              <a:t>scraping</a:t>
            </a:r>
            <a:endParaRPr lang="es-ES" dirty="0"/>
          </a:p>
        </p:txBody>
      </p:sp>
      <p:pic>
        <p:nvPicPr>
          <p:cNvPr id="41" name="Picture 2" descr="Resultado de imagen para r programming">
            <a:extLst>
              <a:ext uri="{FF2B5EF4-FFF2-40B4-BE49-F238E27FC236}">
                <a16:creationId xmlns:a16="http://schemas.microsoft.com/office/drawing/2014/main" id="{BA2CFBA7-F6D9-417C-A318-EA6FAE5F5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94" y="2273650"/>
            <a:ext cx="1286260" cy="9757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42" name="Picture 8" descr="Resultado de imagen para web scraper">
            <a:extLst>
              <a:ext uri="{FF2B5EF4-FFF2-40B4-BE49-F238E27FC236}">
                <a16:creationId xmlns:a16="http://schemas.microsoft.com/office/drawing/2014/main" id="{3D99BBE4-2F8E-454E-9DB9-FD9E662C58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28" t="24627" r="35411" b="12277"/>
          <a:stretch/>
        </p:blipFill>
        <p:spPr bwMode="auto">
          <a:xfrm>
            <a:off x="7459837" y="4379764"/>
            <a:ext cx="859004" cy="919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17 Flecha derecha">
            <a:extLst>
              <a:ext uri="{FF2B5EF4-FFF2-40B4-BE49-F238E27FC236}">
                <a16:creationId xmlns:a16="http://schemas.microsoft.com/office/drawing/2014/main" id="{1E927F8D-9EB3-4832-8890-7109BA36ADC5}"/>
              </a:ext>
            </a:extLst>
          </p:cNvPr>
          <p:cNvSpPr/>
          <p:nvPr/>
        </p:nvSpPr>
        <p:spPr>
          <a:xfrm>
            <a:off x="2249404" y="2651055"/>
            <a:ext cx="801793" cy="471379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18 Flecha derecha">
            <a:extLst>
              <a:ext uri="{FF2B5EF4-FFF2-40B4-BE49-F238E27FC236}">
                <a16:creationId xmlns:a16="http://schemas.microsoft.com/office/drawing/2014/main" id="{9801628C-8F0C-4C26-83A8-427707749D98}"/>
              </a:ext>
            </a:extLst>
          </p:cNvPr>
          <p:cNvSpPr/>
          <p:nvPr/>
        </p:nvSpPr>
        <p:spPr>
          <a:xfrm>
            <a:off x="5505684" y="2665345"/>
            <a:ext cx="801793" cy="471379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19 Flecha derecha">
            <a:extLst>
              <a:ext uri="{FF2B5EF4-FFF2-40B4-BE49-F238E27FC236}">
                <a16:creationId xmlns:a16="http://schemas.microsoft.com/office/drawing/2014/main" id="{B7E9BF72-2522-4C9F-8DA9-D508AF07BF03}"/>
              </a:ext>
            </a:extLst>
          </p:cNvPr>
          <p:cNvSpPr/>
          <p:nvPr/>
        </p:nvSpPr>
        <p:spPr>
          <a:xfrm rot="5400000">
            <a:off x="7413211" y="3528945"/>
            <a:ext cx="801793" cy="471379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20 Flecha derecha">
            <a:extLst>
              <a:ext uri="{FF2B5EF4-FFF2-40B4-BE49-F238E27FC236}">
                <a16:creationId xmlns:a16="http://schemas.microsoft.com/office/drawing/2014/main" id="{52438214-E346-405F-B4A4-5A699FB69AE2}"/>
              </a:ext>
            </a:extLst>
          </p:cNvPr>
          <p:cNvSpPr/>
          <p:nvPr/>
        </p:nvSpPr>
        <p:spPr>
          <a:xfrm rot="10800000">
            <a:off x="6459876" y="4655909"/>
            <a:ext cx="801793" cy="471379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24 Flecha derecha">
            <a:extLst>
              <a:ext uri="{FF2B5EF4-FFF2-40B4-BE49-F238E27FC236}">
                <a16:creationId xmlns:a16="http://schemas.microsoft.com/office/drawing/2014/main" id="{A23CC844-E947-41C0-B6EB-B907657EE527}"/>
              </a:ext>
            </a:extLst>
          </p:cNvPr>
          <p:cNvSpPr/>
          <p:nvPr/>
        </p:nvSpPr>
        <p:spPr>
          <a:xfrm rot="10800000">
            <a:off x="3340756" y="4655909"/>
            <a:ext cx="801793" cy="471379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5 CuadroTexto">
            <a:extLst>
              <a:ext uri="{FF2B5EF4-FFF2-40B4-BE49-F238E27FC236}">
                <a16:creationId xmlns:a16="http://schemas.microsoft.com/office/drawing/2014/main" id="{6292248E-7408-4B6A-8217-08B636B0D1C7}"/>
              </a:ext>
            </a:extLst>
          </p:cNvPr>
          <p:cNvSpPr txBox="1"/>
          <p:nvPr/>
        </p:nvSpPr>
        <p:spPr>
          <a:xfrm>
            <a:off x="4590121" y="5299506"/>
            <a:ext cx="1371600" cy="292388"/>
          </a:xfrm>
          <a:prstGeom prst="rect">
            <a:avLst/>
          </a:prstGeom>
          <a:noFill/>
        </p:spPr>
        <p:txBody>
          <a:bodyPr wrap="square" tIns="91440" rtlCol="0">
            <a:spAutoFit/>
          </a:bodyPr>
          <a:lstStyle/>
          <a:p>
            <a:pPr algn="ctr">
              <a:spcBef>
                <a:spcPct val="20000"/>
              </a:spcBef>
              <a:buClr>
                <a:schemeClr val="tx1"/>
              </a:buClr>
              <a:buSzPct val="120000"/>
            </a:pPr>
            <a:r>
              <a:rPr lang="es-ES" sz="1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Text </a:t>
            </a:r>
            <a:r>
              <a:rPr lang="es-ES" sz="1000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mining</a:t>
            </a:r>
            <a:endParaRPr lang="es-ES" sz="1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9" name="Picture 2" descr="Resultado de imagen de web">
            <a:extLst>
              <a:ext uri="{FF2B5EF4-FFF2-40B4-BE49-F238E27FC236}">
                <a16:creationId xmlns:a16="http://schemas.microsoft.com/office/drawing/2014/main" id="{EF38ECF8-6A1D-44B5-B4A9-61B444E9F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756" y="2097446"/>
            <a:ext cx="1327324" cy="121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Resultado de imagen de http">
            <a:extLst>
              <a:ext uri="{FF2B5EF4-FFF2-40B4-BE49-F238E27FC236}">
                <a16:creationId xmlns:a16="http://schemas.microsoft.com/office/drawing/2014/main" id="{D54565FD-71C1-4B6D-87B2-E6A43A679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87" y="1941267"/>
            <a:ext cx="2130179" cy="159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" descr="Resultado de imagen de text mining wordcloud">
            <a:extLst>
              <a:ext uri="{FF2B5EF4-FFF2-40B4-BE49-F238E27FC236}">
                <a16:creationId xmlns:a16="http://schemas.microsoft.com/office/drawing/2014/main" id="{A1B9A581-EF99-48C1-876C-63055BD15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156" y="4432169"/>
            <a:ext cx="1992683" cy="78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 descr="Resultado de imagen de text mining">
            <a:extLst>
              <a:ext uri="{FF2B5EF4-FFF2-40B4-BE49-F238E27FC236}">
                <a16:creationId xmlns:a16="http://schemas.microsoft.com/office/drawing/2014/main" id="{A69BA2F7-490F-44DF-B5B6-DB6601A5EA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" t="16187" r="89228" b="61643"/>
          <a:stretch/>
        </p:blipFill>
        <p:spPr bwMode="auto">
          <a:xfrm>
            <a:off x="2413149" y="5222383"/>
            <a:ext cx="589705" cy="739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8" descr="Resultado de imagen de text mining">
            <a:extLst>
              <a:ext uri="{FF2B5EF4-FFF2-40B4-BE49-F238E27FC236}">
                <a16:creationId xmlns:a16="http://schemas.microsoft.com/office/drawing/2014/main" id="{C9FF4316-C681-4749-AFF0-6F0FC4B6B5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" t="39934" r="89771" b="40472"/>
          <a:stretch/>
        </p:blipFill>
        <p:spPr bwMode="auto">
          <a:xfrm>
            <a:off x="2344719" y="4462594"/>
            <a:ext cx="612439" cy="72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8" descr="Resultado de imagen de text mining">
            <a:extLst>
              <a:ext uri="{FF2B5EF4-FFF2-40B4-BE49-F238E27FC236}">
                <a16:creationId xmlns:a16="http://schemas.microsoft.com/office/drawing/2014/main" id="{68971571-4BD5-41CD-9762-3927459C04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02" t="26686" r="2629" b="56830"/>
          <a:stretch/>
        </p:blipFill>
        <p:spPr bwMode="auto">
          <a:xfrm>
            <a:off x="2285698" y="3672771"/>
            <a:ext cx="765499" cy="63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081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61252" y="896596"/>
            <a:ext cx="5948018" cy="733422"/>
          </a:xfrm>
        </p:spPr>
        <p:txBody>
          <a:bodyPr/>
          <a:lstStyle/>
          <a:p>
            <a:pPr algn="r"/>
            <a:r>
              <a:rPr lang="es-ES" dirty="0"/>
              <a:t>Web </a:t>
            </a:r>
            <a:r>
              <a:rPr lang="es-ES" dirty="0" err="1"/>
              <a:t>scraping</a:t>
            </a:r>
            <a:endParaRPr lang="es-ES" dirty="0"/>
          </a:p>
        </p:txBody>
      </p:sp>
      <p:sp>
        <p:nvSpPr>
          <p:cNvPr id="17" name="Marcador de contenido 3">
            <a:extLst>
              <a:ext uri="{FF2B5EF4-FFF2-40B4-BE49-F238E27FC236}">
                <a16:creationId xmlns:a16="http://schemas.microsoft.com/office/drawing/2014/main" id="{23AD3753-5674-4A2F-8B98-8516E03C2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990" y="2026982"/>
            <a:ext cx="7750019" cy="2839549"/>
          </a:xfrm>
        </p:spPr>
        <p:txBody>
          <a:bodyPr/>
          <a:lstStyle/>
          <a:p>
            <a:r>
              <a:rPr lang="es-ES" sz="2000" dirty="0"/>
              <a:t>El web </a:t>
            </a:r>
            <a:r>
              <a:rPr lang="es-ES" sz="2000" dirty="0" err="1"/>
              <a:t>scraping</a:t>
            </a:r>
            <a:r>
              <a:rPr lang="es-ES" sz="2000" dirty="0"/>
              <a:t> es la técnica de extracción automática de datos de sitios web mediante software / script.</a:t>
            </a:r>
          </a:p>
          <a:p>
            <a:r>
              <a:rPr lang="es-ES" sz="2000" dirty="0"/>
              <a:t>Se puede extraer: imágenes, videos, texto, información de contacto como emails, números de teléfonos, etc.</a:t>
            </a:r>
          </a:p>
          <a:p>
            <a:r>
              <a:rPr lang="es-ES" sz="2000" dirty="0"/>
              <a:t>No es robusto, depende de la estructura de la web.</a:t>
            </a:r>
          </a:p>
          <a:p>
            <a:r>
              <a:rPr lang="es-ES" sz="2000" dirty="0"/>
              <a:t>Legalidad en la extracción de datos.</a:t>
            </a:r>
          </a:p>
          <a:p>
            <a:r>
              <a:rPr lang="es-ES" sz="2000" dirty="0"/>
              <a:t>Leyes de protección de datos.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573E27F-09A3-4363-B4B0-1ADC63B4F9AD}"/>
              </a:ext>
            </a:extLst>
          </p:cNvPr>
          <p:cNvSpPr/>
          <p:nvPr/>
        </p:nvSpPr>
        <p:spPr>
          <a:xfrm>
            <a:off x="8277726" y="5095130"/>
            <a:ext cx="505328" cy="1025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76" name="Picture 4" descr="Resultado de imagen de bots">
            <a:extLst>
              <a:ext uri="{FF2B5EF4-FFF2-40B4-BE49-F238E27FC236}">
                <a16:creationId xmlns:a16="http://schemas.microsoft.com/office/drawing/2014/main" id="{908F9535-FDE4-4A9C-8E56-29994B084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035" y="4545001"/>
            <a:ext cx="3558965" cy="213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074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61252" y="896596"/>
            <a:ext cx="5948018" cy="733422"/>
          </a:xfrm>
        </p:spPr>
        <p:txBody>
          <a:bodyPr/>
          <a:lstStyle/>
          <a:p>
            <a:pPr algn="r"/>
            <a:r>
              <a:rPr lang="es-ES" dirty="0"/>
              <a:t>Bibliografía</a:t>
            </a:r>
          </a:p>
        </p:txBody>
      </p:sp>
      <p:sp>
        <p:nvSpPr>
          <p:cNvPr id="17" name="Marcador de contenido 3">
            <a:extLst>
              <a:ext uri="{FF2B5EF4-FFF2-40B4-BE49-F238E27FC236}">
                <a16:creationId xmlns:a16="http://schemas.microsoft.com/office/drawing/2014/main" id="{23AD3753-5674-4A2F-8B98-8516E03C2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990" y="2026982"/>
            <a:ext cx="7750019" cy="2839549"/>
          </a:xfrm>
        </p:spPr>
        <p:txBody>
          <a:bodyPr/>
          <a:lstStyle/>
          <a:p>
            <a:r>
              <a:rPr lang="en-US" sz="2200" dirty="0"/>
              <a:t>Simon </a:t>
            </a:r>
            <a:r>
              <a:rPr lang="en-US" sz="2200" dirty="0" err="1"/>
              <a:t>Munzert</a:t>
            </a:r>
            <a:r>
              <a:rPr lang="en-US" sz="2200" dirty="0"/>
              <a:t>, Christian </a:t>
            </a:r>
            <a:r>
              <a:rPr lang="en-US" sz="2200" dirty="0" err="1"/>
              <a:t>Rubba</a:t>
            </a:r>
            <a:r>
              <a:rPr lang="en-US" sz="2200" dirty="0"/>
              <a:t>, Peter </a:t>
            </a:r>
            <a:r>
              <a:rPr lang="en-US" sz="2200" dirty="0" err="1"/>
              <a:t>Meiner</a:t>
            </a:r>
            <a:r>
              <a:rPr lang="en-US" sz="2200" dirty="0"/>
              <a:t>, and Dominic </a:t>
            </a:r>
            <a:r>
              <a:rPr lang="en-US" sz="2200" dirty="0" err="1"/>
              <a:t>Nyhuis</a:t>
            </a:r>
            <a:r>
              <a:rPr lang="en-US" sz="2200" dirty="0"/>
              <a:t>. 2014. Automated Data Collection with R: A Practical Guide to Web Scraping and Text Mining (1st ed.). Wiley Publishing.</a:t>
            </a:r>
          </a:p>
          <a:p>
            <a:r>
              <a:rPr lang="es-ES" sz="2200" dirty="0"/>
              <a:t>Aydın, </a:t>
            </a:r>
            <a:r>
              <a:rPr lang="es-ES" sz="2200" dirty="0" err="1"/>
              <a:t>Olgun</a:t>
            </a:r>
            <a:r>
              <a:rPr lang="es-ES" sz="2200" dirty="0"/>
              <a:t>. (2018). R Web </a:t>
            </a:r>
            <a:r>
              <a:rPr lang="es-ES" sz="2200" dirty="0" err="1"/>
              <a:t>Scraping</a:t>
            </a:r>
            <a:r>
              <a:rPr lang="es-ES" sz="2200" dirty="0"/>
              <a:t> Quick </a:t>
            </a:r>
            <a:r>
              <a:rPr lang="es-ES" sz="2200" dirty="0" err="1"/>
              <a:t>Start</a:t>
            </a:r>
            <a:r>
              <a:rPr lang="es-ES" sz="2200" dirty="0"/>
              <a:t> </a:t>
            </a:r>
            <a:r>
              <a:rPr lang="es-ES" sz="2200" dirty="0" err="1"/>
              <a:t>Guide</a:t>
            </a:r>
            <a:r>
              <a:rPr lang="es-ES" sz="2200" dirty="0"/>
              <a:t>. 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573E27F-09A3-4363-B4B0-1ADC63B4F9AD}"/>
              </a:ext>
            </a:extLst>
          </p:cNvPr>
          <p:cNvSpPr/>
          <p:nvPr/>
        </p:nvSpPr>
        <p:spPr>
          <a:xfrm>
            <a:off x="8277726" y="5095130"/>
            <a:ext cx="505328" cy="1025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C12EAB6-3E6F-4629-BDD5-ADA0F417A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747" y="4526167"/>
            <a:ext cx="1768643" cy="196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58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8F3C9A87-B14B-47DA-B86D-7291A0755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24" y="1082125"/>
            <a:ext cx="4251741" cy="733422"/>
          </a:xfrm>
        </p:spPr>
        <p:txBody>
          <a:bodyPr/>
          <a:lstStyle/>
          <a:p>
            <a:r>
              <a:rPr lang="es-ES" sz="5400" dirty="0" err="1"/>
              <a:t>Let’s</a:t>
            </a:r>
            <a:r>
              <a:rPr lang="es-ES" sz="5400" dirty="0"/>
              <a:t> do </a:t>
            </a:r>
            <a:r>
              <a:rPr lang="es-ES" sz="5400" dirty="0" err="1"/>
              <a:t>it</a:t>
            </a:r>
            <a:r>
              <a:rPr lang="es-ES" sz="5400" dirty="0"/>
              <a:t>…</a:t>
            </a:r>
          </a:p>
        </p:txBody>
      </p:sp>
      <p:pic>
        <p:nvPicPr>
          <p:cNvPr id="5122" name="Picture 2" descr="Resultado de imagen de R programming">
            <a:extLst>
              <a:ext uri="{FF2B5EF4-FFF2-40B4-BE49-F238E27FC236}">
                <a16:creationId xmlns:a16="http://schemas.microsoft.com/office/drawing/2014/main" id="{2218DA94-357F-4D8E-931B-541B61A9B8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790" y="2324200"/>
            <a:ext cx="5107211" cy="395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586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F63F39BC-BACF-48A1-B21B-A095E8144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58" y="1089226"/>
            <a:ext cx="8986283" cy="547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58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61252" y="896596"/>
            <a:ext cx="5948018" cy="733422"/>
          </a:xfrm>
        </p:spPr>
        <p:txBody>
          <a:bodyPr/>
          <a:lstStyle/>
          <a:p>
            <a:pPr algn="r"/>
            <a:r>
              <a:rPr lang="es-ES" dirty="0"/>
              <a:t>API: </a:t>
            </a:r>
            <a:r>
              <a:rPr lang="es-ES" dirty="0" err="1"/>
              <a:t>Application</a:t>
            </a:r>
            <a:r>
              <a:rPr lang="es-ES" dirty="0"/>
              <a:t> </a:t>
            </a:r>
            <a:r>
              <a:rPr lang="es-ES" dirty="0" err="1"/>
              <a:t>Programming</a:t>
            </a:r>
            <a:r>
              <a:rPr lang="es-ES" dirty="0"/>
              <a:t> Interface 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E1CE3CB-DC5A-4003-AEA3-EF6B07205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2632" y="2516407"/>
            <a:ext cx="6798736" cy="3444997"/>
          </a:xfrm>
        </p:spPr>
        <p:txBody>
          <a:bodyPr/>
          <a:lstStyle/>
          <a:p>
            <a:r>
              <a:rPr lang="es-ES" sz="2000" dirty="0"/>
              <a:t>Es una manera segura de extraer datos, tanto para la empresa como para el usuario.</a:t>
            </a:r>
          </a:p>
          <a:p>
            <a:r>
              <a:rPr lang="es-ES" sz="2000" dirty="0"/>
              <a:t>Requieren de una autenticación, en algunos casos complicada.</a:t>
            </a:r>
          </a:p>
          <a:p>
            <a:r>
              <a:rPr lang="es-ES" sz="2000" dirty="0"/>
              <a:t>Suelen devolver los datos en formato JSON.</a:t>
            </a:r>
          </a:p>
          <a:p>
            <a:endParaRPr lang="es-ES" sz="2000" dirty="0"/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250426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61252" y="896596"/>
            <a:ext cx="5948018" cy="733422"/>
          </a:xfrm>
        </p:spPr>
        <p:txBody>
          <a:bodyPr/>
          <a:lstStyle/>
          <a:p>
            <a:pPr algn="r"/>
            <a:r>
              <a:rPr lang="es-ES" dirty="0"/>
              <a:t>Google Places API </a:t>
            </a:r>
          </a:p>
        </p:txBody>
      </p:sp>
      <p:pic>
        <p:nvPicPr>
          <p:cNvPr id="2056" name="Picture 8" descr="Resultado de imagen de google places api logo">
            <a:extLst>
              <a:ext uri="{FF2B5EF4-FFF2-40B4-BE49-F238E27FC236}">
                <a16:creationId xmlns:a16="http://schemas.microsoft.com/office/drawing/2014/main" id="{A4AB1AB0-339C-42FD-B776-1E2BC3687E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9" t="3690" r="15108" b="14370"/>
          <a:stretch/>
        </p:blipFill>
        <p:spPr bwMode="auto">
          <a:xfrm>
            <a:off x="3881195" y="830336"/>
            <a:ext cx="690805" cy="79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arcador de contenido 4">
            <a:extLst>
              <a:ext uri="{FF2B5EF4-FFF2-40B4-BE49-F238E27FC236}">
                <a16:creationId xmlns:a16="http://schemas.microsoft.com/office/drawing/2014/main" id="{83F05F2C-E0D7-438F-85D1-319DDBBFF280}"/>
              </a:ext>
            </a:extLst>
          </p:cNvPr>
          <p:cNvSpPr txBox="1">
            <a:spLocks/>
          </p:cNvSpPr>
          <p:nvPr/>
        </p:nvSpPr>
        <p:spPr>
          <a:xfrm>
            <a:off x="1172632" y="2516407"/>
            <a:ext cx="6798736" cy="3444997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/>
              <a:t>Funcionalidades exactas a las de Google </a:t>
            </a:r>
            <a:r>
              <a:rPr lang="es-ES" sz="2000" dirty="0" err="1"/>
              <a:t>Maps</a:t>
            </a:r>
            <a:r>
              <a:rPr lang="es-ES" sz="2000" dirty="0"/>
              <a:t>.</a:t>
            </a:r>
          </a:p>
          <a:p>
            <a:r>
              <a:rPr lang="es-ES" sz="2000" dirty="0"/>
              <a:t>Todos los datos de Google </a:t>
            </a:r>
            <a:r>
              <a:rPr lang="es-ES" sz="2000" dirty="0" err="1"/>
              <a:t>Maps</a:t>
            </a:r>
            <a:r>
              <a:rPr lang="es-ES" sz="2000" dirty="0"/>
              <a:t> a disposición de una </a:t>
            </a:r>
            <a:r>
              <a:rPr lang="es-ES" sz="2000" dirty="0" err="1"/>
              <a:t>query</a:t>
            </a:r>
            <a:r>
              <a:rPr lang="es-ES" sz="2000" dirty="0"/>
              <a:t>.</a:t>
            </a:r>
          </a:p>
          <a:p>
            <a:r>
              <a:rPr lang="es-ES" sz="2000" dirty="0"/>
              <a:t>Documentación disponible: </a:t>
            </a:r>
            <a:r>
              <a:rPr lang="es-ES" sz="2000" dirty="0">
                <a:hlinkClick r:id="rId3"/>
              </a:rPr>
              <a:t>https://developers.google.com/places/web-service/intro?hl=es</a:t>
            </a:r>
            <a:endParaRPr lang="es-ES" sz="2000" dirty="0"/>
          </a:p>
          <a:p>
            <a:r>
              <a:rPr lang="es-ES" sz="2000" dirty="0"/>
              <a:t>Soporte: </a:t>
            </a:r>
            <a:r>
              <a:rPr lang="es-ES" sz="2000" dirty="0">
                <a:hlinkClick r:id="rId4"/>
              </a:rPr>
              <a:t>https://stackoverflow.com/questions/tagged/google-maps</a:t>
            </a:r>
            <a:r>
              <a:rPr lang="es-ES" sz="2000" dirty="0"/>
              <a:t>. Con los tags Google-places, Google-</a:t>
            </a:r>
            <a:r>
              <a:rPr lang="es-ES" sz="2000" dirty="0" err="1"/>
              <a:t>maps</a:t>
            </a:r>
            <a:r>
              <a:rPr lang="es-ES" sz="2000" dirty="0"/>
              <a:t>, otras.</a:t>
            </a:r>
          </a:p>
          <a:p>
            <a:endParaRPr lang="es-ES" sz="2000" dirty="0"/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818459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61252" y="896596"/>
            <a:ext cx="5948018" cy="733422"/>
          </a:xfrm>
        </p:spPr>
        <p:txBody>
          <a:bodyPr/>
          <a:lstStyle/>
          <a:p>
            <a:pPr algn="r"/>
            <a:r>
              <a:rPr lang="es-ES" dirty="0"/>
              <a:t>Google Places API </a:t>
            </a:r>
          </a:p>
        </p:txBody>
      </p:sp>
      <p:pic>
        <p:nvPicPr>
          <p:cNvPr id="2056" name="Picture 8" descr="Resultado de imagen de google places api logo">
            <a:extLst>
              <a:ext uri="{FF2B5EF4-FFF2-40B4-BE49-F238E27FC236}">
                <a16:creationId xmlns:a16="http://schemas.microsoft.com/office/drawing/2014/main" id="{A4AB1AB0-339C-42FD-B776-1E2BC3687E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9" t="3690" r="15108" b="14370"/>
          <a:stretch/>
        </p:blipFill>
        <p:spPr bwMode="auto">
          <a:xfrm>
            <a:off x="3881195" y="830336"/>
            <a:ext cx="690805" cy="79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arcador de contenido 4">
            <a:extLst>
              <a:ext uri="{FF2B5EF4-FFF2-40B4-BE49-F238E27FC236}">
                <a16:creationId xmlns:a16="http://schemas.microsoft.com/office/drawing/2014/main" id="{83F05F2C-E0D7-438F-85D1-319DDBBFF280}"/>
              </a:ext>
            </a:extLst>
          </p:cNvPr>
          <p:cNvSpPr txBox="1">
            <a:spLocks/>
          </p:cNvSpPr>
          <p:nvPr/>
        </p:nvSpPr>
        <p:spPr>
          <a:xfrm>
            <a:off x="1172632" y="2516407"/>
            <a:ext cx="6798736" cy="3444997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/>
              <a:t>Requiere de un API </a:t>
            </a:r>
            <a:r>
              <a:rPr lang="es-ES" sz="2000" dirty="0" err="1"/>
              <a:t>key</a:t>
            </a:r>
            <a:r>
              <a:rPr lang="es-ES" sz="2000" dirty="0"/>
              <a:t> que se obtiene con una cuenta Google desde el enlace </a:t>
            </a:r>
            <a:r>
              <a:rPr lang="es-ES" sz="2000" dirty="0">
                <a:hlinkClick r:id="rId3"/>
              </a:rPr>
              <a:t>https://developers.google.com/places/web-service/get-api-key</a:t>
            </a:r>
            <a:r>
              <a:rPr lang="es-ES" sz="2000" dirty="0"/>
              <a:t>.</a:t>
            </a:r>
          </a:p>
          <a:p>
            <a:r>
              <a:rPr lang="es-ES" sz="2000" dirty="0"/>
              <a:t>Fácil de utilizar.</a:t>
            </a:r>
          </a:p>
          <a:p>
            <a:r>
              <a:rPr lang="es-ES" sz="2000" dirty="0"/>
              <a:t>Documentación muy bien explicada.</a:t>
            </a:r>
          </a:p>
          <a:p>
            <a:r>
              <a:rPr lang="es-ES" sz="2000" dirty="0"/>
              <a:t>Bug </a:t>
            </a:r>
            <a:r>
              <a:rPr lang="es-ES" sz="2000" dirty="0" err="1"/>
              <a:t>reporting</a:t>
            </a:r>
            <a:r>
              <a:rPr lang="es-ES" sz="2000" dirty="0"/>
              <a:t>.</a:t>
            </a:r>
          </a:p>
          <a:p>
            <a:r>
              <a:rPr lang="es-ES" sz="2000" dirty="0"/>
              <a:t>Múltiples ejemplos.</a:t>
            </a:r>
          </a:p>
          <a:p>
            <a:endParaRPr lang="es-ES" sz="2000" dirty="0"/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980863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69774" y="896596"/>
            <a:ext cx="7339496" cy="733422"/>
          </a:xfrm>
        </p:spPr>
        <p:txBody>
          <a:bodyPr/>
          <a:lstStyle/>
          <a:p>
            <a:pPr algn="r"/>
            <a:r>
              <a:rPr lang="es-ES" dirty="0"/>
              <a:t>¿Cómo obtener el API </a:t>
            </a:r>
            <a:r>
              <a:rPr lang="es-ES" dirty="0" err="1"/>
              <a:t>key</a:t>
            </a:r>
            <a:r>
              <a:rPr lang="es-ES" dirty="0"/>
              <a:t>?</a:t>
            </a:r>
          </a:p>
        </p:txBody>
      </p:sp>
      <p:pic>
        <p:nvPicPr>
          <p:cNvPr id="2056" name="Picture 8" descr="Resultado de imagen de google places api logo">
            <a:extLst>
              <a:ext uri="{FF2B5EF4-FFF2-40B4-BE49-F238E27FC236}">
                <a16:creationId xmlns:a16="http://schemas.microsoft.com/office/drawing/2014/main" id="{A4AB1AB0-339C-42FD-B776-1E2BC3687E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9" t="3690" r="15108" b="14370"/>
          <a:stretch/>
        </p:blipFill>
        <p:spPr bwMode="auto">
          <a:xfrm>
            <a:off x="2145160" y="830336"/>
            <a:ext cx="690805" cy="79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4">
            <a:extLst>
              <a:ext uri="{FF2B5EF4-FFF2-40B4-BE49-F238E27FC236}">
                <a16:creationId xmlns:a16="http://schemas.microsoft.com/office/drawing/2014/main" id="{A752662D-9BB5-4726-8F09-8C627F40A1F2}"/>
              </a:ext>
            </a:extLst>
          </p:cNvPr>
          <p:cNvSpPr txBox="1">
            <a:spLocks/>
          </p:cNvSpPr>
          <p:nvPr/>
        </p:nvSpPr>
        <p:spPr>
          <a:xfrm>
            <a:off x="1079866" y="2132095"/>
            <a:ext cx="6798736" cy="1296906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dirty="0"/>
              <a:t>1. Ir al siguiente enlace: </a:t>
            </a:r>
            <a:r>
              <a:rPr lang="es-ES" sz="2000" dirty="0">
                <a:hlinkClick r:id="rId3"/>
              </a:rPr>
              <a:t>https://developers.google.com/places/web-service/get-api-key#quick-guide</a:t>
            </a:r>
            <a:endParaRPr lang="es-ES" sz="2000" dirty="0"/>
          </a:p>
          <a:p>
            <a:endParaRPr lang="es-ES" sz="2000" dirty="0"/>
          </a:p>
          <a:p>
            <a:endParaRPr lang="es-ES" sz="20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E7C516F-2A91-4629-96A8-832A82C507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93" t="32989" r="16882" b="37305"/>
          <a:stretch/>
        </p:blipFill>
        <p:spPr>
          <a:xfrm>
            <a:off x="1040284" y="3707296"/>
            <a:ext cx="7063432" cy="2012256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28E95690-0EC4-4AFB-B171-832E6F461A50}"/>
              </a:ext>
            </a:extLst>
          </p:cNvPr>
          <p:cNvSpPr/>
          <p:nvPr/>
        </p:nvSpPr>
        <p:spPr>
          <a:xfrm>
            <a:off x="649355" y="5162959"/>
            <a:ext cx="2279374" cy="6361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4853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53808" y="896596"/>
            <a:ext cx="2555461" cy="733422"/>
          </a:xfrm>
        </p:spPr>
        <p:txBody>
          <a:bodyPr/>
          <a:lstStyle/>
          <a:p>
            <a:r>
              <a:rPr lang="es-ES" dirty="0" err="1"/>
              <a:t>About</a:t>
            </a:r>
            <a:r>
              <a:rPr lang="es-ES" dirty="0"/>
              <a:t> me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57513" y="1879860"/>
            <a:ext cx="7286487" cy="4434883"/>
          </a:xfrm>
        </p:spPr>
        <p:txBody>
          <a:bodyPr/>
          <a:lstStyle/>
          <a:p>
            <a:r>
              <a:rPr lang="es-ES" dirty="0"/>
              <a:t>Lead Data </a:t>
            </a:r>
            <a:r>
              <a:rPr lang="es-ES" dirty="0" err="1"/>
              <a:t>Scientist</a:t>
            </a:r>
            <a:r>
              <a:rPr lang="es-ES" dirty="0"/>
              <a:t>: </a:t>
            </a:r>
            <a:r>
              <a:rPr lang="es-ES" dirty="0" err="1"/>
              <a:t>Altran</a:t>
            </a:r>
            <a:r>
              <a:rPr lang="es-ES" dirty="0"/>
              <a:t> Technologies.</a:t>
            </a:r>
          </a:p>
          <a:p>
            <a:r>
              <a:rPr lang="es-ES" dirty="0"/>
              <a:t>Data </a:t>
            </a:r>
            <a:r>
              <a:rPr lang="es-ES" dirty="0" err="1"/>
              <a:t>Scientist</a:t>
            </a:r>
            <a:r>
              <a:rPr lang="es-ES" dirty="0"/>
              <a:t>: Equifax – </a:t>
            </a:r>
            <a:r>
              <a:rPr lang="es-ES" dirty="0" err="1"/>
              <a:t>Solutio</a:t>
            </a:r>
            <a:r>
              <a:rPr lang="es-ES" dirty="0"/>
              <a:t> – </a:t>
            </a:r>
            <a:r>
              <a:rPr lang="es-ES" dirty="0" err="1"/>
              <a:t>Enefgy</a:t>
            </a:r>
            <a:r>
              <a:rPr lang="es-ES" dirty="0"/>
              <a:t>.</a:t>
            </a:r>
          </a:p>
          <a:p>
            <a:r>
              <a:rPr lang="es-ES" dirty="0"/>
              <a:t>Profesor Universidad Carlos III de Madrid – Grupo ML4DS &amp; GISC. (</a:t>
            </a:r>
            <a:r>
              <a:rPr lang="es-ES" dirty="0">
                <a:hlinkClick r:id="rId2"/>
              </a:rPr>
              <a:t>https://goo.gl/9eeHAz</a:t>
            </a:r>
            <a:r>
              <a:rPr lang="es-ES" dirty="0"/>
              <a:t>)</a:t>
            </a:r>
          </a:p>
          <a:p>
            <a:r>
              <a:rPr lang="es-ES" dirty="0"/>
              <a:t>Profesor Escuela de Organización Industrial.</a:t>
            </a:r>
          </a:p>
          <a:p>
            <a:r>
              <a:rPr lang="es-ES" dirty="0"/>
              <a:t>Data </a:t>
            </a:r>
            <a:r>
              <a:rPr lang="es-ES" dirty="0" err="1"/>
              <a:t>Analyst</a:t>
            </a:r>
            <a:r>
              <a:rPr lang="es-ES" dirty="0"/>
              <a:t> – Policía Ven.</a:t>
            </a:r>
          </a:p>
          <a:p>
            <a:r>
              <a:rPr lang="es-ES" dirty="0"/>
              <a:t>Máster en Ingeniería Matemática – UC3M.</a:t>
            </a:r>
          </a:p>
          <a:p>
            <a:r>
              <a:rPr lang="es-ES" dirty="0" err="1"/>
              <a:t>Lienciado</a:t>
            </a:r>
            <a:r>
              <a:rPr lang="es-ES" dirty="0"/>
              <a:t> en Matemática – UCV.</a:t>
            </a:r>
          </a:p>
        </p:txBody>
      </p:sp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71C3956D-62AA-4396-986A-9E1822902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363" y="1295168"/>
            <a:ext cx="1947906" cy="146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647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69774" y="896596"/>
            <a:ext cx="7339496" cy="733422"/>
          </a:xfrm>
        </p:spPr>
        <p:txBody>
          <a:bodyPr/>
          <a:lstStyle/>
          <a:p>
            <a:pPr algn="r"/>
            <a:r>
              <a:rPr lang="es-ES" dirty="0"/>
              <a:t>¿Cómo obtener el API </a:t>
            </a:r>
            <a:r>
              <a:rPr lang="es-ES" dirty="0" err="1"/>
              <a:t>key</a:t>
            </a:r>
            <a:r>
              <a:rPr lang="es-ES" dirty="0"/>
              <a:t>?</a:t>
            </a:r>
          </a:p>
        </p:txBody>
      </p:sp>
      <p:pic>
        <p:nvPicPr>
          <p:cNvPr id="2056" name="Picture 8" descr="Resultado de imagen de google places api logo">
            <a:extLst>
              <a:ext uri="{FF2B5EF4-FFF2-40B4-BE49-F238E27FC236}">
                <a16:creationId xmlns:a16="http://schemas.microsoft.com/office/drawing/2014/main" id="{A4AB1AB0-339C-42FD-B776-1E2BC3687E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9" t="3690" r="15108" b="14370"/>
          <a:stretch/>
        </p:blipFill>
        <p:spPr bwMode="auto">
          <a:xfrm>
            <a:off x="2145160" y="830336"/>
            <a:ext cx="690805" cy="79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407836F-33F2-4954-A78D-74E97952D6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72" t="22740" r="24927" b="15910"/>
          <a:stretch/>
        </p:blipFill>
        <p:spPr>
          <a:xfrm>
            <a:off x="1338473" y="2340876"/>
            <a:ext cx="6321286" cy="4360771"/>
          </a:xfrm>
          <a:prstGeom prst="rect">
            <a:avLst/>
          </a:prstGeom>
        </p:spPr>
      </p:pic>
      <p:sp>
        <p:nvSpPr>
          <p:cNvPr id="6" name="Marcador de contenido 4">
            <a:extLst>
              <a:ext uri="{FF2B5EF4-FFF2-40B4-BE49-F238E27FC236}">
                <a16:creationId xmlns:a16="http://schemas.microsoft.com/office/drawing/2014/main" id="{A752662D-9BB5-4726-8F09-8C627F40A1F2}"/>
              </a:ext>
            </a:extLst>
          </p:cNvPr>
          <p:cNvSpPr txBox="1">
            <a:spLocks/>
          </p:cNvSpPr>
          <p:nvPr/>
        </p:nvSpPr>
        <p:spPr>
          <a:xfrm>
            <a:off x="1079868" y="1893558"/>
            <a:ext cx="6798736" cy="1114689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dirty="0"/>
              <a:t>2. Seleccionar todos los en los servicios</a:t>
            </a:r>
          </a:p>
          <a:p>
            <a:endParaRPr lang="es-ES" sz="2000" dirty="0"/>
          </a:p>
          <a:p>
            <a:endParaRPr lang="es-ES" sz="2000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EAD4C260-60BE-4C41-8977-179298A52703}"/>
              </a:ext>
            </a:extLst>
          </p:cNvPr>
          <p:cNvSpPr/>
          <p:nvPr/>
        </p:nvSpPr>
        <p:spPr>
          <a:xfrm>
            <a:off x="1079868" y="4738001"/>
            <a:ext cx="1603515" cy="47242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C307FC5C-BD13-4FEF-AA97-75B041B006C6}"/>
              </a:ext>
            </a:extLst>
          </p:cNvPr>
          <p:cNvSpPr/>
          <p:nvPr/>
        </p:nvSpPr>
        <p:spPr>
          <a:xfrm>
            <a:off x="3157233" y="4738000"/>
            <a:ext cx="1603515" cy="47242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4510795F-AEC9-4642-8016-B30BC420E6E3}"/>
              </a:ext>
            </a:extLst>
          </p:cNvPr>
          <p:cNvSpPr/>
          <p:nvPr/>
        </p:nvSpPr>
        <p:spPr>
          <a:xfrm>
            <a:off x="5068033" y="4737999"/>
            <a:ext cx="1603515" cy="47242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7801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C3BEA1B-7F61-4885-B447-6B74AD4B6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61" t="18100" r="42754" b="50000"/>
          <a:stretch/>
        </p:blipFill>
        <p:spPr>
          <a:xfrm>
            <a:off x="1484241" y="2377933"/>
            <a:ext cx="5446646" cy="337011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69774" y="896596"/>
            <a:ext cx="7339496" cy="733422"/>
          </a:xfrm>
        </p:spPr>
        <p:txBody>
          <a:bodyPr/>
          <a:lstStyle/>
          <a:p>
            <a:pPr algn="r"/>
            <a:r>
              <a:rPr lang="es-ES" dirty="0"/>
              <a:t>¿Cómo obtener el API </a:t>
            </a:r>
            <a:r>
              <a:rPr lang="es-ES" dirty="0" err="1"/>
              <a:t>key</a:t>
            </a:r>
            <a:r>
              <a:rPr lang="es-ES" dirty="0"/>
              <a:t>?</a:t>
            </a:r>
          </a:p>
        </p:txBody>
      </p:sp>
      <p:pic>
        <p:nvPicPr>
          <p:cNvPr id="2056" name="Picture 8" descr="Resultado de imagen de google places api logo">
            <a:extLst>
              <a:ext uri="{FF2B5EF4-FFF2-40B4-BE49-F238E27FC236}">
                <a16:creationId xmlns:a16="http://schemas.microsoft.com/office/drawing/2014/main" id="{A4AB1AB0-339C-42FD-B776-1E2BC3687E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9" t="3690" r="15108" b="14370"/>
          <a:stretch/>
        </p:blipFill>
        <p:spPr bwMode="auto">
          <a:xfrm>
            <a:off x="2145160" y="830336"/>
            <a:ext cx="690805" cy="79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4">
            <a:extLst>
              <a:ext uri="{FF2B5EF4-FFF2-40B4-BE49-F238E27FC236}">
                <a16:creationId xmlns:a16="http://schemas.microsoft.com/office/drawing/2014/main" id="{A752662D-9BB5-4726-8F09-8C627F40A1F2}"/>
              </a:ext>
            </a:extLst>
          </p:cNvPr>
          <p:cNvSpPr txBox="1">
            <a:spLocks/>
          </p:cNvSpPr>
          <p:nvPr/>
        </p:nvSpPr>
        <p:spPr>
          <a:xfrm>
            <a:off x="1079868" y="1893558"/>
            <a:ext cx="6798736" cy="1114689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dirty="0"/>
              <a:t>3. Crea un proyecto si aún no lo tienes creado</a:t>
            </a:r>
          </a:p>
          <a:p>
            <a:endParaRPr lang="es-ES" sz="2000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EAD4C260-60BE-4C41-8977-179298A52703}"/>
              </a:ext>
            </a:extLst>
          </p:cNvPr>
          <p:cNvSpPr/>
          <p:nvPr/>
        </p:nvSpPr>
        <p:spPr>
          <a:xfrm>
            <a:off x="1669774" y="5371782"/>
            <a:ext cx="2226365" cy="47242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3558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69774" y="896596"/>
            <a:ext cx="7339496" cy="733422"/>
          </a:xfrm>
        </p:spPr>
        <p:txBody>
          <a:bodyPr/>
          <a:lstStyle/>
          <a:p>
            <a:pPr algn="r"/>
            <a:r>
              <a:rPr lang="es-ES" dirty="0"/>
              <a:t>¿Cómo obtener el API </a:t>
            </a:r>
            <a:r>
              <a:rPr lang="es-ES" dirty="0" err="1"/>
              <a:t>key</a:t>
            </a:r>
            <a:r>
              <a:rPr lang="es-ES" dirty="0"/>
              <a:t>?</a:t>
            </a:r>
          </a:p>
        </p:txBody>
      </p:sp>
      <p:pic>
        <p:nvPicPr>
          <p:cNvPr id="2056" name="Picture 8" descr="Resultado de imagen de google places api logo">
            <a:extLst>
              <a:ext uri="{FF2B5EF4-FFF2-40B4-BE49-F238E27FC236}">
                <a16:creationId xmlns:a16="http://schemas.microsoft.com/office/drawing/2014/main" id="{A4AB1AB0-339C-42FD-B776-1E2BC3687E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9" t="3690" r="15108" b="14370"/>
          <a:stretch/>
        </p:blipFill>
        <p:spPr bwMode="auto">
          <a:xfrm>
            <a:off x="2145160" y="830336"/>
            <a:ext cx="690805" cy="79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4">
            <a:extLst>
              <a:ext uri="{FF2B5EF4-FFF2-40B4-BE49-F238E27FC236}">
                <a16:creationId xmlns:a16="http://schemas.microsoft.com/office/drawing/2014/main" id="{A752662D-9BB5-4726-8F09-8C627F40A1F2}"/>
              </a:ext>
            </a:extLst>
          </p:cNvPr>
          <p:cNvSpPr txBox="1">
            <a:spLocks/>
          </p:cNvSpPr>
          <p:nvPr/>
        </p:nvSpPr>
        <p:spPr>
          <a:xfrm>
            <a:off x="1079868" y="1893558"/>
            <a:ext cx="6798736" cy="1114689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dirty="0"/>
              <a:t>4. Se debe habilitar la facturación. Esto no implica ningún cobro, se tienen un número limitado de solicitudes.</a:t>
            </a:r>
          </a:p>
          <a:p>
            <a:endParaRPr lang="es-ES" sz="2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E891C61-D58B-4E33-A7C7-9A68233A93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50" t="41815" r="28842" b="33697"/>
          <a:stretch/>
        </p:blipFill>
        <p:spPr>
          <a:xfrm>
            <a:off x="1209366" y="3185995"/>
            <a:ext cx="6407219" cy="2070356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EAD4C260-60BE-4C41-8977-179298A52703}"/>
              </a:ext>
            </a:extLst>
          </p:cNvPr>
          <p:cNvSpPr/>
          <p:nvPr/>
        </p:nvSpPr>
        <p:spPr>
          <a:xfrm>
            <a:off x="5551558" y="4783924"/>
            <a:ext cx="2226365" cy="47242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9538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69774" y="896596"/>
            <a:ext cx="7339496" cy="733422"/>
          </a:xfrm>
        </p:spPr>
        <p:txBody>
          <a:bodyPr/>
          <a:lstStyle/>
          <a:p>
            <a:pPr algn="r"/>
            <a:r>
              <a:rPr lang="es-ES" dirty="0"/>
              <a:t>¿Cómo obtener el API </a:t>
            </a:r>
            <a:r>
              <a:rPr lang="es-ES" dirty="0" err="1"/>
              <a:t>key</a:t>
            </a:r>
            <a:r>
              <a:rPr lang="es-ES" dirty="0"/>
              <a:t>?</a:t>
            </a:r>
          </a:p>
        </p:txBody>
      </p:sp>
      <p:pic>
        <p:nvPicPr>
          <p:cNvPr id="2056" name="Picture 8" descr="Resultado de imagen de google places api logo">
            <a:extLst>
              <a:ext uri="{FF2B5EF4-FFF2-40B4-BE49-F238E27FC236}">
                <a16:creationId xmlns:a16="http://schemas.microsoft.com/office/drawing/2014/main" id="{A4AB1AB0-339C-42FD-B776-1E2BC3687E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9" t="3690" r="15108" b="14370"/>
          <a:stretch/>
        </p:blipFill>
        <p:spPr bwMode="auto">
          <a:xfrm>
            <a:off x="2145160" y="830336"/>
            <a:ext cx="690805" cy="79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4">
            <a:extLst>
              <a:ext uri="{FF2B5EF4-FFF2-40B4-BE49-F238E27FC236}">
                <a16:creationId xmlns:a16="http://schemas.microsoft.com/office/drawing/2014/main" id="{A752662D-9BB5-4726-8F09-8C627F40A1F2}"/>
              </a:ext>
            </a:extLst>
          </p:cNvPr>
          <p:cNvSpPr txBox="1">
            <a:spLocks/>
          </p:cNvSpPr>
          <p:nvPr/>
        </p:nvSpPr>
        <p:spPr>
          <a:xfrm>
            <a:off x="1079868" y="1893558"/>
            <a:ext cx="6798736" cy="1114689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dirty="0"/>
              <a:t>5. ¡Tu API </a:t>
            </a:r>
            <a:r>
              <a:rPr lang="es-ES" sz="2000" dirty="0" err="1"/>
              <a:t>key</a:t>
            </a:r>
            <a:r>
              <a:rPr lang="es-ES" sz="2000" dirty="0"/>
              <a:t> ya está listo para usarse! (si tienes la tarjeta de crédito añadida)</a:t>
            </a:r>
          </a:p>
          <a:p>
            <a:endParaRPr lang="es-ES" sz="20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A5830EB-42CA-4FAD-AFB3-D80583601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199" y="2604281"/>
            <a:ext cx="6194073" cy="400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269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8F3C9A87-B14B-47DA-B86D-7291A0755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24" y="1082125"/>
            <a:ext cx="4251741" cy="733422"/>
          </a:xfrm>
        </p:spPr>
        <p:txBody>
          <a:bodyPr/>
          <a:lstStyle/>
          <a:p>
            <a:r>
              <a:rPr lang="es-ES" sz="5400" dirty="0" err="1"/>
              <a:t>Let’s</a:t>
            </a:r>
            <a:r>
              <a:rPr lang="es-ES" sz="5400" dirty="0"/>
              <a:t> do </a:t>
            </a:r>
            <a:r>
              <a:rPr lang="es-ES" sz="5400" dirty="0" err="1"/>
              <a:t>it</a:t>
            </a:r>
            <a:r>
              <a:rPr lang="es-ES" sz="5400" dirty="0"/>
              <a:t>…</a:t>
            </a:r>
          </a:p>
        </p:txBody>
      </p:sp>
      <p:pic>
        <p:nvPicPr>
          <p:cNvPr id="5122" name="Picture 2" descr="Resultado de imagen de R programming">
            <a:extLst>
              <a:ext uri="{FF2B5EF4-FFF2-40B4-BE49-F238E27FC236}">
                <a16:creationId xmlns:a16="http://schemas.microsoft.com/office/drawing/2014/main" id="{2218DA94-357F-4D8E-931B-541B61A9B8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790" y="2324200"/>
            <a:ext cx="5107211" cy="395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483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61252" y="944724"/>
            <a:ext cx="5948018" cy="733422"/>
          </a:xfrm>
        </p:spPr>
        <p:txBody>
          <a:bodyPr/>
          <a:lstStyle/>
          <a:p>
            <a:pPr algn="r"/>
            <a:r>
              <a:rPr lang="es-ES" dirty="0"/>
              <a:t>API Idealista</a:t>
            </a:r>
          </a:p>
        </p:txBody>
      </p:sp>
      <p:pic>
        <p:nvPicPr>
          <p:cNvPr id="3074" name="Picture 2" descr="idealista API">
            <a:extLst>
              <a:ext uri="{FF2B5EF4-FFF2-40B4-BE49-F238E27FC236}">
                <a16:creationId xmlns:a16="http://schemas.microsoft.com/office/drawing/2014/main" id="{93A2D390-36E7-4677-8A47-486FCF613B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1" r="13032"/>
          <a:stretch/>
        </p:blipFill>
        <p:spPr bwMode="auto">
          <a:xfrm>
            <a:off x="5172545" y="916475"/>
            <a:ext cx="862716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contenido 4">
            <a:extLst>
              <a:ext uri="{FF2B5EF4-FFF2-40B4-BE49-F238E27FC236}">
                <a16:creationId xmlns:a16="http://schemas.microsoft.com/office/drawing/2014/main" id="{3EE47C6D-AE0B-4C6F-8849-C93093944DE9}"/>
              </a:ext>
            </a:extLst>
          </p:cNvPr>
          <p:cNvSpPr txBox="1">
            <a:spLocks/>
          </p:cNvSpPr>
          <p:nvPr/>
        </p:nvSpPr>
        <p:spPr>
          <a:xfrm>
            <a:off x="1079868" y="2182321"/>
            <a:ext cx="6798736" cy="4047967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/>
              <a:t>Se extraen datos de inmuebles que se encuentran publicados en la web.</a:t>
            </a:r>
          </a:p>
          <a:p>
            <a:r>
              <a:rPr lang="es-ES" sz="2000" dirty="0"/>
              <a:t>Difícil de conectar, necesita una autenticación </a:t>
            </a:r>
            <a:r>
              <a:rPr lang="es-ES" sz="2000" dirty="0" err="1"/>
              <a:t>Oauth</a:t>
            </a:r>
            <a:r>
              <a:rPr lang="es-ES" sz="2000" dirty="0"/>
              <a:t> 2.0.</a:t>
            </a:r>
          </a:p>
          <a:p>
            <a:r>
              <a:rPr lang="es-ES" sz="2000" dirty="0"/>
              <a:t>No es fácil obtener un API </a:t>
            </a:r>
            <a:r>
              <a:rPr lang="es-ES" sz="2000" dirty="0" err="1"/>
              <a:t>key</a:t>
            </a:r>
            <a:r>
              <a:rPr lang="es-ES" sz="2000" dirty="0"/>
              <a:t>.</a:t>
            </a:r>
          </a:p>
          <a:p>
            <a:r>
              <a:rPr lang="es-ES" sz="2000" dirty="0"/>
              <a:t>Devuelve solamente 50 inmuebles en un radio.</a:t>
            </a:r>
          </a:p>
          <a:p>
            <a:r>
              <a:rPr lang="es-ES" sz="2000" dirty="0"/>
              <a:t>Documentación solo disponible luego de la solicitud del API </a:t>
            </a:r>
            <a:r>
              <a:rPr lang="es-ES" sz="2000" dirty="0" err="1"/>
              <a:t>key</a:t>
            </a:r>
            <a:r>
              <a:rPr lang="es-ES" sz="2000" dirty="0"/>
              <a:t>.</a:t>
            </a:r>
          </a:p>
          <a:p>
            <a:r>
              <a:rPr lang="es-ES" sz="2000" dirty="0"/>
              <a:t>Es la web de inmuebles más completa de España.</a:t>
            </a:r>
          </a:p>
          <a:p>
            <a:r>
              <a:rPr lang="es-ES" sz="2000" dirty="0"/>
              <a:t>Precios elevados.</a:t>
            </a:r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641206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4758" y="944724"/>
            <a:ext cx="6434512" cy="733422"/>
          </a:xfrm>
        </p:spPr>
        <p:txBody>
          <a:bodyPr/>
          <a:lstStyle/>
          <a:p>
            <a:pPr algn="r"/>
            <a:r>
              <a:rPr lang="es-ES" dirty="0"/>
              <a:t>¿Cómo obtener el API </a:t>
            </a:r>
            <a:r>
              <a:rPr lang="es-ES" dirty="0" err="1"/>
              <a:t>key</a:t>
            </a:r>
            <a:r>
              <a:rPr lang="es-ES" dirty="0"/>
              <a:t>?</a:t>
            </a:r>
          </a:p>
        </p:txBody>
      </p:sp>
      <p:pic>
        <p:nvPicPr>
          <p:cNvPr id="3074" name="Picture 2" descr="idealista API">
            <a:extLst>
              <a:ext uri="{FF2B5EF4-FFF2-40B4-BE49-F238E27FC236}">
                <a16:creationId xmlns:a16="http://schemas.microsoft.com/office/drawing/2014/main" id="{93A2D390-36E7-4677-8A47-486FCF613B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1" r="13032"/>
          <a:stretch/>
        </p:blipFill>
        <p:spPr bwMode="auto">
          <a:xfrm>
            <a:off x="1984175" y="916475"/>
            <a:ext cx="862716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contenido 4">
            <a:extLst>
              <a:ext uri="{FF2B5EF4-FFF2-40B4-BE49-F238E27FC236}">
                <a16:creationId xmlns:a16="http://schemas.microsoft.com/office/drawing/2014/main" id="{3EE47C6D-AE0B-4C6F-8849-C93093944DE9}"/>
              </a:ext>
            </a:extLst>
          </p:cNvPr>
          <p:cNvSpPr txBox="1">
            <a:spLocks/>
          </p:cNvSpPr>
          <p:nvPr/>
        </p:nvSpPr>
        <p:spPr>
          <a:xfrm>
            <a:off x="598604" y="2230447"/>
            <a:ext cx="3347753" cy="4047967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/>
              <a:t>Rellena el siguiente formulario: </a:t>
            </a:r>
            <a:r>
              <a:rPr lang="es-ES" sz="2000" dirty="0">
                <a:hlinkClick r:id="rId3"/>
              </a:rPr>
              <a:t>http://developers.idealista.com/access-request</a:t>
            </a:r>
            <a:endParaRPr lang="es-ES" sz="2000" dirty="0"/>
          </a:p>
          <a:p>
            <a:r>
              <a:rPr lang="es-ES" sz="2000" dirty="0"/>
              <a:t>Cruza los dedos para que te lo aprueben.</a:t>
            </a:r>
          </a:p>
          <a:p>
            <a:r>
              <a:rPr lang="es-ES" sz="2000" dirty="0"/>
              <a:t>Tendrás solo 150 solicitudes mensuales.</a:t>
            </a:r>
          </a:p>
          <a:p>
            <a:endParaRPr lang="es-ES" sz="2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1B9D6EC-78DA-488F-ABA0-FAAFD4670A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46" t="13959" r="64211" b="5534"/>
          <a:stretch/>
        </p:blipFill>
        <p:spPr>
          <a:xfrm>
            <a:off x="5098415" y="2091423"/>
            <a:ext cx="2673985" cy="4138863"/>
          </a:xfrm>
          <a:prstGeom prst="rect">
            <a:avLst/>
          </a:prstGeom>
        </p:spPr>
      </p:pic>
      <p:pic>
        <p:nvPicPr>
          <p:cNvPr id="10242" name="Picture 2" descr="Resultado de imagen de cruzar dedos emoji whatsapp png">
            <a:extLst>
              <a:ext uri="{FF2B5EF4-FFF2-40B4-BE49-F238E27FC236}">
                <a16:creationId xmlns:a16="http://schemas.microsoft.com/office/drawing/2014/main" id="{95A823A3-FAAE-4350-ACF7-499BAA42D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420" y="3931584"/>
            <a:ext cx="358942" cy="35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524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8F3C9A87-B14B-47DA-B86D-7291A0755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24" y="1082125"/>
            <a:ext cx="4251741" cy="733422"/>
          </a:xfrm>
        </p:spPr>
        <p:txBody>
          <a:bodyPr/>
          <a:lstStyle/>
          <a:p>
            <a:r>
              <a:rPr lang="es-ES" sz="5400" dirty="0" err="1"/>
              <a:t>Let’s</a:t>
            </a:r>
            <a:r>
              <a:rPr lang="es-ES" sz="5400" dirty="0"/>
              <a:t> do </a:t>
            </a:r>
            <a:r>
              <a:rPr lang="es-ES" sz="5400" dirty="0" err="1"/>
              <a:t>it</a:t>
            </a:r>
            <a:r>
              <a:rPr lang="es-ES" sz="5400" dirty="0"/>
              <a:t>…</a:t>
            </a:r>
          </a:p>
        </p:txBody>
      </p:sp>
      <p:pic>
        <p:nvPicPr>
          <p:cNvPr id="5122" name="Picture 2" descr="Resultado de imagen de R programming">
            <a:extLst>
              <a:ext uri="{FF2B5EF4-FFF2-40B4-BE49-F238E27FC236}">
                <a16:creationId xmlns:a16="http://schemas.microsoft.com/office/drawing/2014/main" id="{2218DA94-357F-4D8E-931B-541B61A9B8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790" y="2324200"/>
            <a:ext cx="5107211" cy="395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941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61252" y="896596"/>
            <a:ext cx="5948018" cy="733422"/>
          </a:xfrm>
        </p:spPr>
        <p:txBody>
          <a:bodyPr/>
          <a:lstStyle/>
          <a:p>
            <a:pPr algn="r"/>
            <a:r>
              <a:rPr lang="es-ES" dirty="0"/>
              <a:t>Otras </a:t>
            </a:r>
            <a:r>
              <a:rPr lang="es-ES" dirty="0" err="1"/>
              <a:t>API’s</a:t>
            </a:r>
            <a:r>
              <a:rPr lang="es-ES" dirty="0"/>
              <a:t> interesantes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E1CE3CB-DC5A-4003-AEA3-EF6B07205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439" y="1994281"/>
            <a:ext cx="7877121" cy="3492119"/>
          </a:xfrm>
        </p:spPr>
        <p:txBody>
          <a:bodyPr/>
          <a:lstStyle/>
          <a:p>
            <a:r>
              <a:rPr lang="es-ES" sz="2200" dirty="0" err="1">
                <a:solidFill>
                  <a:schemeClr val="tx1"/>
                </a:solidFill>
              </a:rPr>
              <a:t>Airquality</a:t>
            </a:r>
            <a:r>
              <a:rPr lang="es-ES" sz="2200" dirty="0">
                <a:solidFill>
                  <a:schemeClr val="tx1"/>
                </a:solidFill>
              </a:rPr>
              <a:t>: </a:t>
            </a:r>
            <a:r>
              <a:rPr lang="es-ES" sz="2200" dirty="0">
                <a:hlinkClick r:id="rId2"/>
              </a:rPr>
              <a:t>http://aqicn.org/here/es/</a:t>
            </a:r>
            <a:endParaRPr lang="es-ES" sz="2200" dirty="0"/>
          </a:p>
          <a:p>
            <a:r>
              <a:rPr lang="es-ES" sz="2200" dirty="0">
                <a:solidFill>
                  <a:schemeClr val="tx1"/>
                </a:solidFill>
              </a:rPr>
              <a:t>Twitter: </a:t>
            </a:r>
            <a:r>
              <a:rPr lang="es-ES" sz="2200" dirty="0">
                <a:hlinkClick r:id="rId3"/>
              </a:rPr>
              <a:t>https://developer.twitter.com/en/docs/api-reference-index.html</a:t>
            </a:r>
            <a:endParaRPr lang="es-ES" sz="2200" dirty="0"/>
          </a:p>
          <a:p>
            <a:r>
              <a:rPr lang="es-ES" sz="2200" dirty="0">
                <a:solidFill>
                  <a:schemeClr val="tx1"/>
                </a:solidFill>
              </a:rPr>
              <a:t>Facebook: </a:t>
            </a:r>
            <a:r>
              <a:rPr lang="es-ES" sz="2200" dirty="0">
                <a:hlinkClick r:id="rId4"/>
              </a:rPr>
              <a:t>https://developers.facebook.com/docs/apis-and-sdks?locale=es_ES</a:t>
            </a:r>
            <a:endParaRPr lang="es-ES" sz="2200" dirty="0"/>
          </a:p>
          <a:p>
            <a:r>
              <a:rPr lang="es-ES" sz="2200" dirty="0">
                <a:solidFill>
                  <a:schemeClr val="tx1"/>
                </a:solidFill>
              </a:rPr>
              <a:t>Spotify: </a:t>
            </a:r>
            <a:r>
              <a:rPr lang="es-ES" sz="2200" dirty="0">
                <a:hlinkClick r:id="rId5"/>
              </a:rPr>
              <a:t>https://developer.spotify.com/documentation/web-api/</a:t>
            </a:r>
            <a:endParaRPr lang="es-ES" sz="2200" dirty="0"/>
          </a:p>
          <a:p>
            <a:r>
              <a:rPr lang="es-ES" sz="2200" dirty="0" err="1"/>
              <a:t>Youtube</a:t>
            </a:r>
            <a:r>
              <a:rPr lang="es-ES" sz="2200" dirty="0"/>
              <a:t>: </a:t>
            </a:r>
            <a:r>
              <a:rPr lang="es-ES" sz="2200" dirty="0">
                <a:hlinkClick r:id="rId6"/>
              </a:rPr>
              <a:t>https://developers.google.com/youtube/v3/</a:t>
            </a:r>
            <a:endParaRPr lang="es-E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741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8F3C9A87-B14B-47DA-B86D-7291A0755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24" y="1082125"/>
            <a:ext cx="4251741" cy="733422"/>
          </a:xfrm>
        </p:spPr>
        <p:txBody>
          <a:bodyPr/>
          <a:lstStyle/>
          <a:p>
            <a:r>
              <a:rPr lang="es-ES" sz="5400" dirty="0" err="1"/>
              <a:t>Let’s</a:t>
            </a:r>
            <a:r>
              <a:rPr lang="es-ES" sz="5400" dirty="0"/>
              <a:t> do </a:t>
            </a:r>
            <a:r>
              <a:rPr lang="es-ES" sz="5400" dirty="0" err="1"/>
              <a:t>it</a:t>
            </a:r>
            <a:r>
              <a:rPr lang="es-ES" sz="5400" dirty="0"/>
              <a:t>…</a:t>
            </a:r>
          </a:p>
        </p:txBody>
      </p:sp>
      <p:pic>
        <p:nvPicPr>
          <p:cNvPr id="5122" name="Picture 2" descr="Resultado de imagen de R programming">
            <a:extLst>
              <a:ext uri="{FF2B5EF4-FFF2-40B4-BE49-F238E27FC236}">
                <a16:creationId xmlns:a16="http://schemas.microsoft.com/office/drawing/2014/main" id="{2218DA94-357F-4D8E-931B-541B61A9B8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790" y="2324200"/>
            <a:ext cx="5107211" cy="395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229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61252" y="896596"/>
            <a:ext cx="5948018" cy="733422"/>
          </a:xfrm>
        </p:spPr>
        <p:txBody>
          <a:bodyPr/>
          <a:lstStyle/>
          <a:p>
            <a:pPr algn="r"/>
            <a:r>
              <a:rPr lang="es-ES" dirty="0" err="1"/>
              <a:t>Intro</a:t>
            </a:r>
            <a:r>
              <a:rPr lang="es-ES" dirty="0"/>
              <a:t> Data </a:t>
            </a:r>
            <a:r>
              <a:rPr lang="es-ES" dirty="0" err="1"/>
              <a:t>Engineering</a:t>
            </a:r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0AB3F61-3D6F-4CEF-989A-4060B62BCD5E}"/>
              </a:ext>
            </a:extLst>
          </p:cNvPr>
          <p:cNvSpPr txBox="1"/>
          <p:nvPr/>
        </p:nvSpPr>
        <p:spPr>
          <a:xfrm>
            <a:off x="669851" y="3115340"/>
            <a:ext cx="20414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libri" panose="020F0502020204030204" pitchFamily="34" charset="0"/>
              </a:rPr>
              <a:t>Desarrolla, construye, prueba y mantiene arquitecturas. Tales como bases de datos y sistemas de procesamiento a gran escala.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29E3978-553C-4096-9394-E4DA73CEC308}"/>
              </a:ext>
            </a:extLst>
          </p:cNvPr>
          <p:cNvSpPr txBox="1"/>
          <p:nvPr/>
        </p:nvSpPr>
        <p:spPr>
          <a:xfrm>
            <a:off x="6632575" y="3056861"/>
            <a:ext cx="20414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libri" panose="020F0502020204030204" pitchFamily="34" charset="0"/>
              </a:rPr>
              <a:t>Limpia, organiza y estructura datos. Desarrolla modelos de ML, probabilísticos, realiza análisis y estadísticas descriptivas para desarrollar perspectivas, y resuelve necesidades empresariales.</a:t>
            </a:r>
          </a:p>
        </p:txBody>
      </p:sp>
      <p:sp>
        <p:nvSpPr>
          <p:cNvPr id="19" name="Marcador de contenido 18">
            <a:extLst>
              <a:ext uri="{FF2B5EF4-FFF2-40B4-BE49-F238E27FC236}">
                <a16:creationId xmlns:a16="http://schemas.microsoft.com/office/drawing/2014/main" id="{3F5D016D-68EB-4DC6-92EF-BC3D86549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114" y="2308621"/>
            <a:ext cx="7529035" cy="3103351"/>
          </a:xfrm>
        </p:spPr>
        <p:txBody>
          <a:bodyPr/>
          <a:lstStyle/>
          <a:p>
            <a:r>
              <a:rPr lang="es-ES" dirty="0"/>
              <a:t>El rol del data </a:t>
            </a:r>
            <a:r>
              <a:rPr lang="es-ES" dirty="0" err="1"/>
              <a:t>engineer</a:t>
            </a:r>
            <a:r>
              <a:rPr lang="es-ES" dirty="0"/>
              <a:t> ha ido avanzando gradualmente a medida que se han creado más herramientas.</a:t>
            </a:r>
          </a:p>
          <a:p>
            <a:r>
              <a:rPr lang="es-ES" dirty="0"/>
              <a:t>Es necesario en el desarrollo de procesos </a:t>
            </a:r>
            <a:r>
              <a:rPr lang="es-ES" dirty="0" err="1"/>
              <a:t>big</a:t>
            </a:r>
            <a:r>
              <a:rPr lang="es-ES" dirty="0"/>
              <a:t> data.</a:t>
            </a:r>
          </a:p>
          <a:p>
            <a:r>
              <a:rPr lang="es-ES" dirty="0"/>
              <a:t>A diferencia de los data </a:t>
            </a:r>
            <a:r>
              <a:rPr lang="es-ES" dirty="0" err="1"/>
              <a:t>scientists</a:t>
            </a:r>
            <a:r>
              <a:rPr lang="es-ES" dirty="0"/>
              <a:t>, existen metodologías para la ingeniería de datos.</a:t>
            </a:r>
          </a:p>
        </p:txBody>
      </p:sp>
    </p:spTree>
    <p:extLst>
      <p:ext uri="{BB962C8B-B14F-4D97-AF65-F5344CB8AC3E}">
        <p14:creationId xmlns:p14="http://schemas.microsoft.com/office/powerpoint/2010/main" val="621175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3021" y="896596"/>
            <a:ext cx="7096249" cy="733422"/>
          </a:xfrm>
        </p:spPr>
        <p:txBody>
          <a:bodyPr/>
          <a:lstStyle/>
          <a:p>
            <a:pPr algn="r"/>
            <a:r>
              <a:rPr lang="es-ES" dirty="0"/>
              <a:t>Bases de datos y R, la combinación (casi) perfecta.</a:t>
            </a:r>
          </a:p>
        </p:txBody>
      </p:sp>
      <p:pic>
        <p:nvPicPr>
          <p:cNvPr id="11266" name="Picture 2" descr="https://cognitiveclass.ai/wp-content/uploads/2016/04/380x200-for-website-Using-R-with-Databases.png">
            <a:extLst>
              <a:ext uri="{FF2B5EF4-FFF2-40B4-BE49-F238E27FC236}">
                <a16:creationId xmlns:a16="http://schemas.microsoft.com/office/drawing/2014/main" id="{3E4F635A-9159-4FB3-BAE0-00D994A021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028" y="2302458"/>
            <a:ext cx="7454914" cy="3923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8784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3021" y="896596"/>
            <a:ext cx="7096249" cy="733422"/>
          </a:xfrm>
        </p:spPr>
        <p:txBody>
          <a:bodyPr/>
          <a:lstStyle/>
          <a:p>
            <a:pPr algn="r"/>
            <a:r>
              <a:rPr lang="es-ES" dirty="0" err="1"/>
              <a:t>Intro</a:t>
            </a:r>
            <a:r>
              <a:rPr lang="es-ES" dirty="0"/>
              <a:t>: R y Bases de datos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16D1D0F-AFC5-44F6-AAE9-3000FADA3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2632" y="1928776"/>
            <a:ext cx="6798736" cy="3444997"/>
          </a:xfrm>
        </p:spPr>
        <p:txBody>
          <a:bodyPr/>
          <a:lstStyle/>
          <a:p>
            <a:r>
              <a:rPr lang="es-ES" dirty="0"/>
              <a:t>R tiene problemas con la manipulación de grandes </a:t>
            </a:r>
            <a:r>
              <a:rPr lang="es-ES" dirty="0" err="1"/>
              <a:t>datasets</a:t>
            </a:r>
            <a:r>
              <a:rPr lang="es-ES" dirty="0"/>
              <a:t>.</a:t>
            </a:r>
          </a:p>
          <a:p>
            <a:r>
              <a:rPr lang="es-ES" dirty="0"/>
              <a:t>Con R, los datos se almacenan en la memoria.</a:t>
            </a:r>
          </a:p>
          <a:p>
            <a:r>
              <a:rPr lang="es-ES" dirty="0"/>
              <a:t>SQL puede ser usado para análisis de datos con R.</a:t>
            </a:r>
          </a:p>
          <a:p>
            <a:r>
              <a:rPr lang="es-ES" dirty="0"/>
              <a:t>No es recomendable escribir datos desde R a cualquier base de datos.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90516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6" descr="Imagen relacionada">
            <a:extLst>
              <a:ext uri="{FF2B5EF4-FFF2-40B4-BE49-F238E27FC236}">
                <a16:creationId xmlns:a16="http://schemas.microsoft.com/office/drawing/2014/main" id="{F413BC19-6773-42A4-955F-19DDC9E9D7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9" t="5087" r="9579" b="5649"/>
          <a:stretch/>
        </p:blipFill>
        <p:spPr bwMode="auto">
          <a:xfrm>
            <a:off x="312826" y="1365330"/>
            <a:ext cx="1360552" cy="149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 descr="Imagen relacionada">
            <a:extLst>
              <a:ext uri="{FF2B5EF4-FFF2-40B4-BE49-F238E27FC236}">
                <a16:creationId xmlns:a16="http://schemas.microsoft.com/office/drawing/2014/main" id="{BF4C6938-D942-4A36-BB44-EABF1DAEC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9" t="5087" r="9579" b="5649"/>
          <a:stretch/>
        </p:blipFill>
        <p:spPr bwMode="auto">
          <a:xfrm>
            <a:off x="1006117" y="1985217"/>
            <a:ext cx="1360552" cy="149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3DAD09FA-74FB-4FDF-942C-494CC08EEC0B}"/>
              </a:ext>
            </a:extLst>
          </p:cNvPr>
          <p:cNvCxnSpPr>
            <a:cxnSpLocks/>
          </p:cNvCxnSpPr>
          <p:nvPr/>
        </p:nvCxnSpPr>
        <p:spPr>
          <a:xfrm>
            <a:off x="2259747" y="3239380"/>
            <a:ext cx="6643437" cy="2391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3021" y="896596"/>
            <a:ext cx="7096249" cy="733422"/>
          </a:xfrm>
        </p:spPr>
        <p:txBody>
          <a:bodyPr/>
          <a:lstStyle/>
          <a:p>
            <a:pPr algn="r"/>
            <a:r>
              <a:rPr lang="es-ES" dirty="0" err="1"/>
              <a:t>Intro</a:t>
            </a:r>
            <a:r>
              <a:rPr lang="es-ES" dirty="0"/>
              <a:t>: ¿Qué es una base de datos relacional?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A79C67AD-B4F8-4808-A998-2377530E3015}"/>
              </a:ext>
            </a:extLst>
          </p:cNvPr>
          <p:cNvCxnSpPr>
            <a:cxnSpLocks/>
          </p:cNvCxnSpPr>
          <p:nvPr/>
        </p:nvCxnSpPr>
        <p:spPr>
          <a:xfrm>
            <a:off x="2225847" y="2857246"/>
            <a:ext cx="6677337" cy="1002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3F53E3A9-AE26-462F-A5B0-029664444E5F}"/>
              </a:ext>
            </a:extLst>
          </p:cNvPr>
          <p:cNvCxnSpPr>
            <a:cxnSpLocks/>
          </p:cNvCxnSpPr>
          <p:nvPr/>
        </p:nvCxnSpPr>
        <p:spPr>
          <a:xfrm>
            <a:off x="1093584" y="3239380"/>
            <a:ext cx="2056500" cy="2391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06" name="Picture 18" descr="Resultado de imagen de excel data">
            <a:extLst>
              <a:ext uri="{FF2B5EF4-FFF2-40B4-BE49-F238E27FC236}">
                <a16:creationId xmlns:a16="http://schemas.microsoft.com/office/drawing/2014/main" id="{5EEBF78C-88FC-40F4-B945-8EB5DC5ED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288"/>
          <a:stretch/>
        </p:blipFill>
        <p:spPr bwMode="auto">
          <a:xfrm>
            <a:off x="3150084" y="3886203"/>
            <a:ext cx="5753100" cy="174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F0422F01-85A3-47A2-A900-BA0017125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584" y="2841456"/>
            <a:ext cx="1185617" cy="397924"/>
          </a:xfrm>
          <a:prstGeom prst="rect">
            <a:avLst/>
          </a:prstGeom>
        </p:spPr>
      </p:pic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2C3359DB-BDD6-4CE4-BD23-B0251140761D}"/>
              </a:ext>
            </a:extLst>
          </p:cNvPr>
          <p:cNvCxnSpPr>
            <a:cxnSpLocks/>
          </p:cNvCxnSpPr>
          <p:nvPr/>
        </p:nvCxnSpPr>
        <p:spPr>
          <a:xfrm>
            <a:off x="1106667" y="2860644"/>
            <a:ext cx="2043417" cy="1025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2C10371A-2B38-4E78-BB09-67D03E93F887}"/>
              </a:ext>
            </a:extLst>
          </p:cNvPr>
          <p:cNvSpPr txBox="1"/>
          <p:nvPr/>
        </p:nvSpPr>
        <p:spPr>
          <a:xfrm>
            <a:off x="5404381" y="3477133"/>
            <a:ext cx="1046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Lato" panose="020F0502020204030203"/>
              </a:rPr>
              <a:t>Tabla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EFE823FB-33CF-432B-9899-561B9FFA8F47}"/>
              </a:ext>
            </a:extLst>
          </p:cNvPr>
          <p:cNvSpPr txBox="1"/>
          <p:nvPr/>
        </p:nvSpPr>
        <p:spPr>
          <a:xfrm>
            <a:off x="1848829" y="5155291"/>
            <a:ext cx="7861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Lato" panose="020F0502020204030203"/>
              </a:rPr>
              <a:t>Fila</a:t>
            </a:r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EE8EEF14-850D-40B8-B4E9-F6D199AE4C71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2634932" y="5324568"/>
            <a:ext cx="4451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9E9AD4CC-99F0-42DC-B717-A63E31C5B4F9}"/>
              </a:ext>
            </a:extLst>
          </p:cNvPr>
          <p:cNvSpPr txBox="1"/>
          <p:nvPr/>
        </p:nvSpPr>
        <p:spPr>
          <a:xfrm>
            <a:off x="3350813" y="3168186"/>
            <a:ext cx="1046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Lato" panose="020F0502020204030203"/>
              </a:rPr>
              <a:t>Columna</a:t>
            </a:r>
          </a:p>
        </p:txBody>
      </p: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351E058B-8469-4E1E-8CB4-EC7C4C7A4E16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3874187" y="3506740"/>
            <a:ext cx="0" cy="3089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6334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3021" y="896596"/>
            <a:ext cx="7096249" cy="733422"/>
          </a:xfrm>
        </p:spPr>
        <p:txBody>
          <a:bodyPr/>
          <a:lstStyle/>
          <a:p>
            <a:pPr algn="r"/>
            <a:r>
              <a:rPr lang="es-ES" dirty="0"/>
              <a:t>Conceptos R vs. SQL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62C99462-B4FA-4A34-95B7-E1F39B0AE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414641"/>
              </p:ext>
            </p:extLst>
          </p:nvPr>
        </p:nvGraphicFramePr>
        <p:xfrm>
          <a:off x="1010651" y="3502523"/>
          <a:ext cx="7259054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29527">
                  <a:extLst>
                    <a:ext uri="{9D8B030D-6E8A-4147-A177-3AD203B41FA5}">
                      <a16:colId xmlns:a16="http://schemas.microsoft.com/office/drawing/2014/main" val="940607396"/>
                    </a:ext>
                  </a:extLst>
                </a:gridCol>
                <a:gridCol w="3629527">
                  <a:extLst>
                    <a:ext uri="{9D8B030D-6E8A-4147-A177-3AD203B41FA5}">
                      <a16:colId xmlns:a16="http://schemas.microsoft.com/office/drawing/2014/main" val="313674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R</a:t>
                      </a:r>
                      <a:endParaRPr lang="es-ES" dirty="0">
                        <a:latin typeface="Lato" panose="020F0502020204030203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SQL</a:t>
                      </a:r>
                      <a:endParaRPr lang="es-ES" dirty="0">
                        <a:latin typeface="Lato" panose="020F0502020204030203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78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latin typeface="Lato" panose="020F0502020204030203"/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latin typeface="Lato" panose="020F0502020204030203"/>
                        </a:rPr>
                        <a:t>Database</a:t>
                      </a:r>
                      <a:endParaRPr lang="es-ES" dirty="0">
                        <a:latin typeface="Lato" panose="020F0502020204030203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207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latin typeface="Lato" panose="020F0502020204030203"/>
                        </a:rPr>
                        <a:t>dataframe</a:t>
                      </a:r>
                      <a:endParaRPr lang="es-ES" dirty="0">
                        <a:latin typeface="Lato" panose="020F0502020204030203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latin typeface="Lato" panose="020F0502020204030203"/>
                        </a:rPr>
                        <a:t>tabla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343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latin typeface="Lato" panose="020F0502020204030203"/>
                        </a:rPr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latin typeface="Lato" panose="020F0502020204030203"/>
                        </a:rPr>
                        <a:t>columna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97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latin typeface="Lato" panose="020F0502020204030203"/>
                        </a:rPr>
                        <a:t>observación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latin typeface="Lato" panose="020F0502020204030203"/>
                        </a:rPr>
                        <a:t>fila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803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subset</a:t>
                      </a:r>
                      <a:r>
                        <a:rPr lang="es-E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(), data[</a:t>
                      </a:r>
                      <a:r>
                        <a:rPr lang="es-ES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cond</a:t>
                      </a:r>
                      <a:r>
                        <a:rPr lang="es-E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], </a:t>
                      </a:r>
                      <a:r>
                        <a:rPr lang="es-ES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order</a:t>
                      </a:r>
                      <a:endParaRPr lang="es-E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select</a:t>
                      </a:r>
                      <a:r>
                        <a:rPr lang="es-E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s-ES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join</a:t>
                      </a:r>
                      <a:r>
                        <a:rPr lang="es-E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s-ES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order</a:t>
                      </a:r>
                      <a:r>
                        <a:rPr lang="es-E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s-ES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by</a:t>
                      </a:r>
                      <a:endParaRPr lang="es-E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299620"/>
                  </a:ext>
                </a:extLst>
              </a:tr>
            </a:tbl>
          </a:graphicData>
        </a:graphic>
      </p:graphicFrame>
      <p:pic>
        <p:nvPicPr>
          <p:cNvPr id="14338" name="Picture 2" descr="Resultado de imagen de R">
            <a:extLst>
              <a:ext uri="{FF2B5EF4-FFF2-40B4-BE49-F238E27FC236}">
                <a16:creationId xmlns:a16="http://schemas.microsoft.com/office/drawing/2014/main" id="{B62FE510-A670-4D6D-984B-28E6CEB6E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810" y="1999142"/>
            <a:ext cx="1318343" cy="102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Resultado de imagen de sql databases logos">
            <a:extLst>
              <a:ext uri="{FF2B5EF4-FFF2-40B4-BE49-F238E27FC236}">
                <a16:creationId xmlns:a16="http://schemas.microsoft.com/office/drawing/2014/main" id="{82BF6615-730B-4715-9234-79B53CB98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715" y="1815003"/>
            <a:ext cx="1621263" cy="149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5160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3021" y="896596"/>
            <a:ext cx="7096249" cy="733422"/>
          </a:xfrm>
        </p:spPr>
        <p:txBody>
          <a:bodyPr/>
          <a:lstStyle/>
          <a:p>
            <a:pPr algn="r"/>
            <a:r>
              <a:rPr lang="es-ES" dirty="0"/>
              <a:t>Tipos de conectividades</a:t>
            </a:r>
          </a:p>
        </p:txBody>
      </p:sp>
      <p:sp>
        <p:nvSpPr>
          <p:cNvPr id="6" name="Marcador de contenido 3">
            <a:extLst>
              <a:ext uri="{FF2B5EF4-FFF2-40B4-BE49-F238E27FC236}">
                <a16:creationId xmlns:a16="http://schemas.microsoft.com/office/drawing/2014/main" id="{56163D94-9D1E-44BB-AF7A-CB6E30AA3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2632" y="1928776"/>
            <a:ext cx="6798736" cy="4387803"/>
          </a:xfrm>
        </p:spPr>
        <p:txBody>
          <a:bodyPr/>
          <a:lstStyle/>
          <a:p>
            <a:pPr marL="0" indent="0">
              <a:buNone/>
            </a:pPr>
            <a:r>
              <a:rPr lang="es-ES" b="1" dirty="0"/>
              <a:t>ODBC (Open </a:t>
            </a:r>
            <a:r>
              <a:rPr lang="es-ES" b="1" dirty="0" err="1"/>
              <a:t>Database</a:t>
            </a:r>
            <a:r>
              <a:rPr lang="es-ES" b="1" dirty="0"/>
              <a:t> </a:t>
            </a:r>
            <a:r>
              <a:rPr lang="es-ES" b="1" dirty="0" err="1"/>
              <a:t>Connectivity</a:t>
            </a:r>
            <a:r>
              <a:rPr lang="es-ES" b="1" dirty="0"/>
              <a:t>)</a:t>
            </a:r>
          </a:p>
          <a:p>
            <a:r>
              <a:rPr lang="es-ES" dirty="0"/>
              <a:t>RODBC (Open </a:t>
            </a:r>
            <a:r>
              <a:rPr lang="es-ES" dirty="0" err="1"/>
              <a:t>Database</a:t>
            </a:r>
            <a:r>
              <a:rPr lang="es-ES" dirty="0"/>
              <a:t> </a:t>
            </a:r>
            <a:r>
              <a:rPr lang="es-ES" dirty="0" err="1"/>
              <a:t>Connectivity</a:t>
            </a:r>
            <a:r>
              <a:rPr lang="es-ES" dirty="0"/>
              <a:t> usando R)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b="1" dirty="0"/>
              <a:t>DBI-</a:t>
            </a:r>
            <a:r>
              <a:rPr lang="es-ES" b="1" dirty="0" err="1"/>
              <a:t>Based</a:t>
            </a:r>
            <a:r>
              <a:rPr lang="es-ES" b="1" dirty="0"/>
              <a:t> (</a:t>
            </a:r>
            <a:r>
              <a:rPr lang="es-ES" b="1" dirty="0" err="1"/>
              <a:t>Database</a:t>
            </a:r>
            <a:r>
              <a:rPr lang="es-ES" b="1" dirty="0"/>
              <a:t> Interface-</a:t>
            </a:r>
            <a:r>
              <a:rPr lang="es-ES" b="1" dirty="0" err="1"/>
              <a:t>Based</a:t>
            </a:r>
            <a:r>
              <a:rPr lang="es-ES" b="1" dirty="0"/>
              <a:t>)</a:t>
            </a:r>
            <a:endParaRPr lang="es-ES" dirty="0"/>
          </a:p>
          <a:p>
            <a:r>
              <a:rPr lang="es-ES" dirty="0" err="1"/>
              <a:t>Database</a:t>
            </a:r>
            <a:r>
              <a:rPr lang="es-ES" dirty="0"/>
              <a:t> </a:t>
            </a:r>
            <a:r>
              <a:rPr lang="es-ES" dirty="0" err="1"/>
              <a:t>specific</a:t>
            </a:r>
            <a:r>
              <a:rPr lang="es-ES" dirty="0"/>
              <a:t> (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DBI)</a:t>
            </a:r>
          </a:p>
          <a:p>
            <a:pPr lvl="1"/>
            <a:r>
              <a:rPr lang="es-ES" dirty="0" err="1"/>
              <a:t>RMySQL</a:t>
            </a:r>
            <a:r>
              <a:rPr lang="es-ES" dirty="0"/>
              <a:t>, </a:t>
            </a:r>
            <a:r>
              <a:rPr lang="es-ES" dirty="0" err="1"/>
              <a:t>RPostgreSQL</a:t>
            </a:r>
            <a:r>
              <a:rPr lang="es-ES" dirty="0"/>
              <a:t>, </a:t>
            </a:r>
            <a:r>
              <a:rPr lang="es-ES" dirty="0" err="1"/>
              <a:t>ROracle</a:t>
            </a:r>
            <a:r>
              <a:rPr lang="es-ES" dirty="0"/>
              <a:t>, </a:t>
            </a:r>
            <a:r>
              <a:rPr lang="es-ES" dirty="0" err="1"/>
              <a:t>RSQLite</a:t>
            </a:r>
            <a:r>
              <a:rPr lang="es-ES" dirty="0"/>
              <a:t>, </a:t>
            </a:r>
            <a:r>
              <a:rPr lang="es-ES" dirty="0" err="1"/>
              <a:t>etc</a:t>
            </a:r>
            <a:r>
              <a:rPr lang="es-ES" dirty="0"/>
              <a:t>…</a:t>
            </a:r>
          </a:p>
          <a:p>
            <a:r>
              <a:rPr lang="es-ES" dirty="0"/>
              <a:t>JDBC (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DBI)</a:t>
            </a:r>
          </a:p>
          <a:p>
            <a:pPr lvl="1"/>
            <a:r>
              <a:rPr lang="es-ES" dirty="0"/>
              <a:t>RJDBC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065139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3021" y="896596"/>
            <a:ext cx="7096249" cy="733422"/>
          </a:xfrm>
        </p:spPr>
        <p:txBody>
          <a:bodyPr/>
          <a:lstStyle/>
          <a:p>
            <a:pPr algn="r"/>
            <a:r>
              <a:rPr lang="es-ES" dirty="0"/>
              <a:t>El paquete RODBC</a:t>
            </a:r>
          </a:p>
        </p:txBody>
      </p:sp>
      <p:sp>
        <p:nvSpPr>
          <p:cNvPr id="6" name="Marcador de contenido 3">
            <a:extLst>
              <a:ext uri="{FF2B5EF4-FFF2-40B4-BE49-F238E27FC236}">
                <a16:creationId xmlns:a16="http://schemas.microsoft.com/office/drawing/2014/main" id="{56163D94-9D1E-44BB-AF7A-CB6E30AA3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2632" y="1928776"/>
            <a:ext cx="6798736" cy="4387803"/>
          </a:xfrm>
        </p:spPr>
        <p:txBody>
          <a:bodyPr/>
          <a:lstStyle/>
          <a:p>
            <a:r>
              <a:rPr lang="es-ES" dirty="0"/>
              <a:t>El más popular</a:t>
            </a:r>
          </a:p>
          <a:p>
            <a:r>
              <a:rPr lang="es-ES" dirty="0"/>
              <a:t>Usa “Open </a:t>
            </a:r>
            <a:r>
              <a:rPr lang="es-ES" dirty="0" err="1"/>
              <a:t>Database</a:t>
            </a:r>
            <a:r>
              <a:rPr lang="es-ES" dirty="0"/>
              <a:t> </a:t>
            </a:r>
            <a:r>
              <a:rPr lang="es-ES" dirty="0" err="1"/>
              <a:t>Connetivity</a:t>
            </a:r>
            <a:r>
              <a:rPr lang="es-ES" dirty="0"/>
              <a:t>” (ODBC)</a:t>
            </a:r>
          </a:p>
          <a:p>
            <a:r>
              <a:rPr lang="es-ES" dirty="0"/>
              <a:t>Originalmente desarrollado por Microsoft</a:t>
            </a:r>
          </a:p>
          <a:p>
            <a:r>
              <a:rPr lang="es-ES" dirty="0"/>
              <a:t>Permite la conexión con muchísimas bases de datos</a:t>
            </a:r>
          </a:p>
          <a:p>
            <a:r>
              <a:rPr lang="es-ES" dirty="0"/>
              <a:t>Configuración requerida ODBC Driver Manager</a:t>
            </a:r>
          </a:p>
          <a:p>
            <a:r>
              <a:rPr lang="es-ES" dirty="0"/>
              <a:t>Contiene útiles funciones de R</a:t>
            </a:r>
          </a:p>
        </p:txBody>
      </p:sp>
    </p:spTree>
    <p:extLst>
      <p:ext uri="{BB962C8B-B14F-4D97-AF65-F5344CB8AC3E}">
        <p14:creationId xmlns:p14="http://schemas.microsoft.com/office/powerpoint/2010/main" val="20255782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3021" y="896596"/>
            <a:ext cx="7096249" cy="733422"/>
          </a:xfrm>
        </p:spPr>
        <p:txBody>
          <a:bodyPr/>
          <a:lstStyle/>
          <a:p>
            <a:pPr algn="r"/>
            <a:r>
              <a:rPr lang="es-ES" dirty="0"/>
              <a:t>Paquetes para </a:t>
            </a:r>
            <a:r>
              <a:rPr lang="es-ES" dirty="0" err="1"/>
              <a:t>DBI’s</a:t>
            </a:r>
            <a:endParaRPr lang="es-ES" dirty="0"/>
          </a:p>
        </p:txBody>
      </p:sp>
      <p:sp>
        <p:nvSpPr>
          <p:cNvPr id="6" name="Marcador de contenido 3">
            <a:extLst>
              <a:ext uri="{FF2B5EF4-FFF2-40B4-BE49-F238E27FC236}">
                <a16:creationId xmlns:a16="http://schemas.microsoft.com/office/drawing/2014/main" id="{56163D94-9D1E-44BB-AF7A-CB6E30AA3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2632" y="1928776"/>
            <a:ext cx="6798736" cy="4387803"/>
          </a:xfrm>
        </p:spPr>
        <p:txBody>
          <a:bodyPr/>
          <a:lstStyle/>
          <a:p>
            <a:r>
              <a:rPr lang="es-ES" dirty="0"/>
              <a:t>Interfaz virtual</a:t>
            </a:r>
          </a:p>
          <a:p>
            <a:r>
              <a:rPr lang="es-ES" dirty="0"/>
              <a:t>Se basan en controladores DBI individuales para proporcionar métodos para interfaces definidas</a:t>
            </a:r>
          </a:p>
          <a:p>
            <a:r>
              <a:rPr lang="es-ES" dirty="0"/>
              <a:t>Contienen diferentes controladores basados en DBI para MySQL, PostgreSQL y Oracle.</a:t>
            </a:r>
          </a:p>
        </p:txBody>
      </p:sp>
    </p:spTree>
    <p:extLst>
      <p:ext uri="{BB962C8B-B14F-4D97-AF65-F5344CB8AC3E}">
        <p14:creationId xmlns:p14="http://schemas.microsoft.com/office/powerpoint/2010/main" val="42674279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3021" y="896596"/>
            <a:ext cx="7096249" cy="733422"/>
          </a:xfrm>
        </p:spPr>
        <p:txBody>
          <a:bodyPr/>
          <a:lstStyle/>
          <a:p>
            <a:pPr algn="r"/>
            <a:r>
              <a:rPr lang="es-ES" dirty="0"/>
              <a:t>El paquete RJDBC</a:t>
            </a:r>
          </a:p>
        </p:txBody>
      </p:sp>
      <p:sp>
        <p:nvSpPr>
          <p:cNvPr id="6" name="Marcador de contenido 3">
            <a:extLst>
              <a:ext uri="{FF2B5EF4-FFF2-40B4-BE49-F238E27FC236}">
                <a16:creationId xmlns:a16="http://schemas.microsoft.com/office/drawing/2014/main" id="{56163D94-9D1E-44BB-AF7A-CB6E30AA3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2632" y="1928776"/>
            <a:ext cx="6798736" cy="4387803"/>
          </a:xfrm>
        </p:spPr>
        <p:txBody>
          <a:bodyPr/>
          <a:lstStyle/>
          <a:p>
            <a:r>
              <a:rPr lang="es-ES" dirty="0"/>
              <a:t>Utiliza JDBC drivers para proporcionar la conectividad</a:t>
            </a:r>
          </a:p>
          <a:p>
            <a:r>
              <a:rPr lang="es-ES" dirty="0"/>
              <a:t>Es necesario Java </a:t>
            </a:r>
            <a:r>
              <a:rPr lang="es-ES" dirty="0" err="1"/>
              <a:t>Runtime</a:t>
            </a:r>
            <a:r>
              <a:rPr lang="es-ES" dirty="0"/>
              <a:t> </a:t>
            </a:r>
            <a:r>
              <a:rPr lang="es-ES" dirty="0" err="1"/>
              <a:t>Environment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56418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8F3C9A87-B14B-47DA-B86D-7291A0755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24" y="1082125"/>
            <a:ext cx="4251741" cy="733422"/>
          </a:xfrm>
        </p:spPr>
        <p:txBody>
          <a:bodyPr/>
          <a:lstStyle/>
          <a:p>
            <a:r>
              <a:rPr lang="es-ES" sz="5400" dirty="0" err="1"/>
              <a:t>Let’s</a:t>
            </a:r>
            <a:r>
              <a:rPr lang="es-ES" sz="5400" dirty="0"/>
              <a:t> do </a:t>
            </a:r>
            <a:r>
              <a:rPr lang="es-ES" sz="5400" dirty="0" err="1"/>
              <a:t>it</a:t>
            </a:r>
            <a:r>
              <a:rPr lang="es-ES" sz="5400" dirty="0"/>
              <a:t>…</a:t>
            </a:r>
          </a:p>
        </p:txBody>
      </p:sp>
      <p:pic>
        <p:nvPicPr>
          <p:cNvPr id="5122" name="Picture 2" descr="Resultado de imagen de R programming">
            <a:extLst>
              <a:ext uri="{FF2B5EF4-FFF2-40B4-BE49-F238E27FC236}">
                <a16:creationId xmlns:a16="http://schemas.microsoft.com/office/drawing/2014/main" id="{2218DA94-357F-4D8E-931B-541B61A9B8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790" y="2324200"/>
            <a:ext cx="5107211" cy="395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342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14500" y="896596"/>
            <a:ext cx="7294770" cy="733422"/>
          </a:xfrm>
        </p:spPr>
        <p:txBody>
          <a:bodyPr/>
          <a:lstStyle/>
          <a:p>
            <a:pPr algn="r"/>
            <a:r>
              <a:rPr lang="es-ES" dirty="0"/>
              <a:t>Conclusiones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E1CE3CB-DC5A-4003-AEA3-EF6B07205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535" y="1630018"/>
            <a:ext cx="7905863" cy="4747414"/>
          </a:xfrm>
        </p:spPr>
        <p:txBody>
          <a:bodyPr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Un Data </a:t>
            </a:r>
            <a:r>
              <a:rPr lang="es-ES" sz="1600" dirty="0" err="1">
                <a:solidFill>
                  <a:schemeClr val="tx1"/>
                </a:solidFill>
              </a:rPr>
              <a:t>Scientist</a:t>
            </a:r>
            <a:r>
              <a:rPr lang="es-ES" sz="1600" dirty="0">
                <a:solidFill>
                  <a:schemeClr val="tx1"/>
                </a:solidFill>
              </a:rPr>
              <a:t> es un profesional que tiene conocimientos de diversos softwares de análisis y visualización de datos, sin embargo, su fuerte siempre es la modelización de algoritmos de machine </a:t>
            </a:r>
            <a:r>
              <a:rPr lang="es-ES" sz="1600" dirty="0" err="1">
                <a:solidFill>
                  <a:schemeClr val="tx1"/>
                </a:solidFill>
              </a:rPr>
              <a:t>learning</a:t>
            </a:r>
            <a:r>
              <a:rPr lang="es-ES" sz="1600" dirty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s-ES" sz="1600" dirty="0">
                <a:solidFill>
                  <a:schemeClr val="tx1"/>
                </a:solidFill>
              </a:rPr>
              <a:t>La mejor y más completa base de datos del mundo es el internet, una técnica como el web </a:t>
            </a:r>
            <a:r>
              <a:rPr lang="es-ES" sz="1600" dirty="0" err="1">
                <a:solidFill>
                  <a:schemeClr val="tx1"/>
                </a:solidFill>
              </a:rPr>
              <a:t>scraping</a:t>
            </a:r>
            <a:r>
              <a:rPr lang="es-ES" sz="1600" dirty="0">
                <a:solidFill>
                  <a:schemeClr val="tx1"/>
                </a:solidFill>
              </a:rPr>
              <a:t> permite no solo extraer datos de manera automática sino también la más barata.</a:t>
            </a:r>
          </a:p>
          <a:p>
            <a:pPr algn="just"/>
            <a:r>
              <a:rPr lang="es-ES" sz="1600" dirty="0">
                <a:solidFill>
                  <a:schemeClr val="tx1"/>
                </a:solidFill>
              </a:rPr>
              <a:t>Deben tenerse en cuenta para el web </a:t>
            </a:r>
            <a:r>
              <a:rPr lang="es-ES" sz="1600" dirty="0" err="1">
                <a:solidFill>
                  <a:schemeClr val="tx1"/>
                </a:solidFill>
              </a:rPr>
              <a:t>scraping</a:t>
            </a:r>
            <a:r>
              <a:rPr lang="es-ES" sz="1600" dirty="0">
                <a:solidFill>
                  <a:schemeClr val="tx1"/>
                </a:solidFill>
              </a:rPr>
              <a:t> los avisos de legales de cada web.</a:t>
            </a:r>
          </a:p>
          <a:p>
            <a:pPr algn="just"/>
            <a:r>
              <a:rPr lang="es-ES" sz="1600" dirty="0">
                <a:solidFill>
                  <a:schemeClr val="tx1"/>
                </a:solidFill>
              </a:rPr>
              <a:t>A diferencia del web </a:t>
            </a:r>
            <a:r>
              <a:rPr lang="es-ES" sz="1600" dirty="0" err="1">
                <a:solidFill>
                  <a:schemeClr val="tx1"/>
                </a:solidFill>
              </a:rPr>
              <a:t>scraping</a:t>
            </a:r>
            <a:r>
              <a:rPr lang="es-ES" sz="1600" dirty="0">
                <a:solidFill>
                  <a:schemeClr val="tx1"/>
                </a:solidFill>
              </a:rPr>
              <a:t>, las </a:t>
            </a:r>
            <a:r>
              <a:rPr lang="es-ES" sz="1600" dirty="0" err="1">
                <a:solidFill>
                  <a:schemeClr val="tx1"/>
                </a:solidFill>
              </a:rPr>
              <a:t>API’s</a:t>
            </a:r>
            <a:r>
              <a:rPr lang="es-ES" sz="1600" dirty="0">
                <a:solidFill>
                  <a:schemeClr val="tx1"/>
                </a:solidFill>
              </a:rPr>
              <a:t> son una fuente de acceso seguro y completamente autorizado a las bases de datos de las empresas a las que se consulten.</a:t>
            </a:r>
          </a:p>
          <a:p>
            <a:pPr algn="just"/>
            <a:r>
              <a:rPr lang="es-ES" sz="1600" dirty="0">
                <a:solidFill>
                  <a:schemeClr val="tx1"/>
                </a:solidFill>
              </a:rPr>
              <a:t>Las </a:t>
            </a:r>
            <a:r>
              <a:rPr lang="es-ES" sz="1600" dirty="0" err="1">
                <a:solidFill>
                  <a:schemeClr val="tx1"/>
                </a:solidFill>
              </a:rPr>
              <a:t>API’s</a:t>
            </a:r>
            <a:r>
              <a:rPr lang="es-ES" sz="1600" dirty="0">
                <a:solidFill>
                  <a:schemeClr val="tx1"/>
                </a:solidFill>
              </a:rPr>
              <a:t> son limitadas en cuanto a solicitudes, suelen ser de pago y el coste puede llegar a ser elevado.</a:t>
            </a:r>
          </a:p>
          <a:p>
            <a:pPr algn="just"/>
            <a:r>
              <a:rPr lang="es-ES" sz="1600" dirty="0">
                <a:solidFill>
                  <a:schemeClr val="tx1"/>
                </a:solidFill>
              </a:rPr>
              <a:t>Como buenos Data </a:t>
            </a:r>
            <a:r>
              <a:rPr lang="es-ES" sz="1600" dirty="0" err="1">
                <a:solidFill>
                  <a:schemeClr val="tx1"/>
                </a:solidFill>
              </a:rPr>
              <a:t>Scientist</a:t>
            </a:r>
            <a:r>
              <a:rPr lang="es-ES" sz="1600" dirty="0">
                <a:solidFill>
                  <a:schemeClr val="tx1"/>
                </a:solidFill>
              </a:rPr>
              <a:t> que somos, es indispensable un conocimiento al menos medio de bases de datos, especialmente del tipo SQL.</a:t>
            </a:r>
          </a:p>
          <a:p>
            <a:pPr algn="just"/>
            <a:r>
              <a:rPr lang="es-ES" sz="1600" dirty="0">
                <a:solidFill>
                  <a:schemeClr val="tx1"/>
                </a:solidFill>
              </a:rPr>
              <a:t>Tener conocimientos para la gestión de datos desde R hacia SQL es indispensable para el ahorro de tiempo, flujo de trabajo e inserción segura de datos, la base de todo el ciclo que comprende la ciencia de datos.</a:t>
            </a:r>
          </a:p>
          <a:p>
            <a:pPr algn="just"/>
            <a:endParaRPr lang="es-ES" sz="1600" dirty="0">
              <a:solidFill>
                <a:schemeClr val="tx1"/>
              </a:solidFill>
            </a:endParaRPr>
          </a:p>
          <a:p>
            <a:pPr algn="just"/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63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61252" y="896596"/>
            <a:ext cx="5948018" cy="733422"/>
          </a:xfrm>
        </p:spPr>
        <p:txBody>
          <a:bodyPr/>
          <a:lstStyle/>
          <a:p>
            <a:pPr algn="r"/>
            <a:r>
              <a:rPr lang="es-ES" dirty="0"/>
              <a:t>¿Hablamos de lo mismo?</a:t>
            </a:r>
          </a:p>
        </p:txBody>
      </p:sp>
      <p:pic>
        <p:nvPicPr>
          <p:cNvPr id="16" name="Marcador de contenido 15">
            <a:extLst>
              <a:ext uri="{FF2B5EF4-FFF2-40B4-BE49-F238E27FC236}">
                <a16:creationId xmlns:a16="http://schemas.microsoft.com/office/drawing/2014/main" id="{215F0C3E-2A4D-4D37-99F7-03DC603E3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974" y="1963146"/>
            <a:ext cx="8204052" cy="4576067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80AB3F61-3D6F-4CEF-989A-4060B62BCD5E}"/>
              </a:ext>
            </a:extLst>
          </p:cNvPr>
          <p:cNvSpPr txBox="1"/>
          <p:nvPr/>
        </p:nvSpPr>
        <p:spPr>
          <a:xfrm>
            <a:off x="669851" y="3115340"/>
            <a:ext cx="20414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libri" panose="020F0502020204030204" pitchFamily="34" charset="0"/>
              </a:rPr>
              <a:t>Desarrolla, construye, prueba y mantiene arquitecturas. Tales como bases de datos y sistemas de procesamiento a gran escala.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29E3978-553C-4096-9394-E4DA73CEC308}"/>
              </a:ext>
            </a:extLst>
          </p:cNvPr>
          <p:cNvSpPr txBox="1"/>
          <p:nvPr/>
        </p:nvSpPr>
        <p:spPr>
          <a:xfrm>
            <a:off x="6632575" y="3056861"/>
            <a:ext cx="20414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libri" panose="020F0502020204030204" pitchFamily="34" charset="0"/>
              </a:rPr>
              <a:t>Limpia, organiza y estructura datos. Desarrolla modelos de ML, probabilísticos, realiza análisis y estadísticas descriptivas para desarrollar perspectivas, y resuelve necesidades empresariales.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333CEE0-DC6D-4979-BC0F-47390FD521A0}"/>
              </a:ext>
            </a:extLst>
          </p:cNvPr>
          <p:cNvSpPr txBox="1"/>
          <p:nvPr/>
        </p:nvSpPr>
        <p:spPr>
          <a:xfrm>
            <a:off x="4171231" y="1963146"/>
            <a:ext cx="12605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>
                <a:solidFill>
                  <a:schemeClr val="bg1"/>
                </a:solidFill>
                <a:latin typeface="Calibri" panose="020F0502020204030204" pitchFamily="34" charset="0"/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23517720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21715" y="1620496"/>
            <a:ext cx="2900569" cy="1351304"/>
          </a:xfrm>
        </p:spPr>
        <p:txBody>
          <a:bodyPr/>
          <a:lstStyle/>
          <a:p>
            <a:r>
              <a:rPr lang="es-ES" sz="8000" dirty="0"/>
              <a:t>Fin…</a:t>
            </a:r>
          </a:p>
        </p:txBody>
      </p:sp>
      <p:pic>
        <p:nvPicPr>
          <p:cNvPr id="46082" name="Picture 2" descr="Resultado de imagen de aplausos gif">
            <a:extLst>
              <a:ext uri="{FF2B5EF4-FFF2-40B4-BE49-F238E27FC236}">
                <a16:creationId xmlns:a16="http://schemas.microsoft.com/office/drawing/2014/main" id="{AFC32D58-9586-4886-9F2F-4329F988D7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499" y="3352800"/>
            <a:ext cx="419100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314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61252" y="896596"/>
            <a:ext cx="5948018" cy="733422"/>
          </a:xfrm>
        </p:spPr>
        <p:txBody>
          <a:bodyPr/>
          <a:lstStyle/>
          <a:p>
            <a:pPr algn="r"/>
            <a:r>
              <a:rPr lang="es-ES" dirty="0"/>
              <a:t>¿Hablamos de lo mismo?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333CEE0-DC6D-4979-BC0F-47390FD521A0}"/>
              </a:ext>
            </a:extLst>
          </p:cNvPr>
          <p:cNvSpPr txBox="1"/>
          <p:nvPr/>
        </p:nvSpPr>
        <p:spPr>
          <a:xfrm>
            <a:off x="4171231" y="1963146"/>
            <a:ext cx="12605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>
                <a:solidFill>
                  <a:schemeClr val="bg1"/>
                </a:solidFill>
                <a:latin typeface="Calibri" panose="020F0502020204030204" pitchFamily="34" charset="0"/>
              </a:rPr>
              <a:t>vs.</a:t>
            </a:r>
          </a:p>
        </p:txBody>
      </p:sp>
      <p:pic>
        <p:nvPicPr>
          <p:cNvPr id="2050" name="Picture 2" descr="data science vs data engineering">
            <a:extLst>
              <a:ext uri="{FF2B5EF4-FFF2-40B4-BE49-F238E27FC236}">
                <a16:creationId xmlns:a16="http://schemas.microsoft.com/office/drawing/2014/main" id="{7160F515-4B83-4FCF-A452-343A204F2C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65" t="20458" r="35780"/>
          <a:stretch/>
        </p:blipFill>
        <p:spPr bwMode="auto">
          <a:xfrm>
            <a:off x="4491360" y="1630018"/>
            <a:ext cx="791570" cy="508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ata science vs data engineering">
            <a:extLst>
              <a:ext uri="{FF2B5EF4-FFF2-40B4-BE49-F238E27FC236}">
                <a16:creationId xmlns:a16="http://schemas.microsoft.com/office/drawing/2014/main" id="{2EBA9576-C254-4541-B0A5-D5992761E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39" t="19974" r="52206" b="484"/>
          <a:stretch/>
        </p:blipFill>
        <p:spPr bwMode="auto">
          <a:xfrm>
            <a:off x="3550912" y="1630018"/>
            <a:ext cx="791570" cy="508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Marcador de contenido 18">
            <a:extLst>
              <a:ext uri="{FF2B5EF4-FFF2-40B4-BE49-F238E27FC236}">
                <a16:creationId xmlns:a16="http://schemas.microsoft.com/office/drawing/2014/main" id="{7A1AF338-FF2C-4819-9EBD-EA86667DF1EA}"/>
              </a:ext>
            </a:extLst>
          </p:cNvPr>
          <p:cNvSpPr txBox="1">
            <a:spLocks/>
          </p:cNvSpPr>
          <p:nvPr/>
        </p:nvSpPr>
        <p:spPr>
          <a:xfrm>
            <a:off x="103615" y="1630018"/>
            <a:ext cx="3199143" cy="4934555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400" b="1" dirty="0"/>
              <a:t>Data </a:t>
            </a:r>
            <a:r>
              <a:rPr lang="es-ES" sz="1400" b="1" dirty="0" err="1"/>
              <a:t>Engineer</a:t>
            </a:r>
            <a:endParaRPr lang="es-ES" sz="1400" b="1" dirty="0"/>
          </a:p>
          <a:p>
            <a:r>
              <a:rPr lang="es-ES" sz="1400" dirty="0"/>
              <a:t>Desarrollar, construir, probar y mantener arquitecturas (como bases de datos y sistemas de procesamiento a gran escala).</a:t>
            </a:r>
          </a:p>
          <a:p>
            <a:r>
              <a:rPr lang="es-ES" sz="1400" dirty="0"/>
              <a:t>Implementar una arquitectura útil para los casos de negocios</a:t>
            </a:r>
          </a:p>
          <a:p>
            <a:r>
              <a:rPr lang="es-ES" sz="1400" dirty="0"/>
              <a:t>Desarrollo de oportunidades para la adquisición de datos.</a:t>
            </a:r>
          </a:p>
          <a:p>
            <a:r>
              <a:rPr lang="es-ES" sz="1400" dirty="0"/>
              <a:t>Establecer procesos de conjuntos de datos para modelización, minería y producción.</a:t>
            </a:r>
          </a:p>
          <a:p>
            <a:r>
              <a:rPr lang="es-ES" sz="1400" dirty="0"/>
              <a:t>Emplear una variedad de lenguajes y herramientas para conectar sistemas.</a:t>
            </a:r>
          </a:p>
          <a:p>
            <a:r>
              <a:rPr lang="es-ES" sz="1400" dirty="0"/>
              <a:t>Recomendar maneras de mejorar la fiabilidad, eficiencia y calidad de los datos.</a:t>
            </a:r>
          </a:p>
        </p:txBody>
      </p:sp>
      <p:sp>
        <p:nvSpPr>
          <p:cNvPr id="14" name="Marcador de contenido 18">
            <a:extLst>
              <a:ext uri="{FF2B5EF4-FFF2-40B4-BE49-F238E27FC236}">
                <a16:creationId xmlns:a16="http://schemas.microsoft.com/office/drawing/2014/main" id="{09DA76B7-ACF1-44D8-A387-246241BFBFC9}"/>
              </a:ext>
            </a:extLst>
          </p:cNvPr>
          <p:cNvSpPr txBox="1">
            <a:spLocks/>
          </p:cNvSpPr>
          <p:nvPr/>
        </p:nvSpPr>
        <p:spPr>
          <a:xfrm>
            <a:off x="5580686" y="1630017"/>
            <a:ext cx="3199143" cy="4934555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400" b="1" dirty="0"/>
              <a:t>Data </a:t>
            </a:r>
            <a:r>
              <a:rPr lang="es-ES" sz="1400" b="1" dirty="0" err="1"/>
              <a:t>Scientist</a:t>
            </a:r>
            <a:endParaRPr lang="es-ES" sz="1400" b="1" dirty="0"/>
          </a:p>
          <a:p>
            <a:r>
              <a:rPr lang="es-ES" sz="1400" dirty="0"/>
              <a:t>Llevar a cabo desarrollos para responder a preguntas de la industria y los negocios.</a:t>
            </a:r>
          </a:p>
          <a:p>
            <a:r>
              <a:rPr lang="es-ES" sz="1400" dirty="0"/>
              <a:t>Aprovechar grandes volúmenes de datos de fuentes internas y externas para responder a ese negocio.</a:t>
            </a:r>
          </a:p>
          <a:p>
            <a:r>
              <a:rPr lang="es-ES" sz="1400" dirty="0"/>
              <a:t>Implementar softwares de análisis, aprendizaje automático y métodos estadísticos para preparar los datos para su uso en modelos predictivos y explicativos.</a:t>
            </a:r>
          </a:p>
          <a:p>
            <a:r>
              <a:rPr lang="es-ES" sz="1400" dirty="0"/>
              <a:t>Explorar y examinar los datos para encontrar patrones.</a:t>
            </a:r>
          </a:p>
        </p:txBody>
      </p:sp>
    </p:spTree>
    <p:extLst>
      <p:ext uri="{BB962C8B-B14F-4D97-AF65-F5344CB8AC3E}">
        <p14:creationId xmlns:p14="http://schemas.microsoft.com/office/powerpoint/2010/main" val="2571290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AF08249-6198-4E27-AAB8-1F7C81A0A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154" y="1036145"/>
            <a:ext cx="7053401" cy="582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8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18">
            <a:extLst>
              <a:ext uri="{FF2B5EF4-FFF2-40B4-BE49-F238E27FC236}">
                <a16:creationId xmlns:a16="http://schemas.microsoft.com/office/drawing/2014/main" id="{54E4D96A-3045-4BB1-8392-9B86C60F59FB}"/>
              </a:ext>
            </a:extLst>
          </p:cNvPr>
          <p:cNvSpPr txBox="1">
            <a:spLocks/>
          </p:cNvSpPr>
          <p:nvPr/>
        </p:nvSpPr>
        <p:spPr>
          <a:xfrm>
            <a:off x="4002157" y="1923445"/>
            <a:ext cx="4936700" cy="4934555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400" dirty="0"/>
              <a:t>Los Data </a:t>
            </a:r>
            <a:r>
              <a:rPr lang="es-ES" sz="1400" dirty="0" err="1"/>
              <a:t>Analysts</a:t>
            </a:r>
            <a:r>
              <a:rPr lang="es-ES" sz="1400" dirty="0"/>
              <a:t> desempeñan un papel importante al solicitar información de una base de datos o realizar consultas.</a:t>
            </a:r>
          </a:p>
          <a:p>
            <a:pPr algn="just"/>
            <a:r>
              <a:rPr lang="es-ES" sz="1400" dirty="0"/>
              <a:t>Pueden procesar y aprovechar los conjuntos de datos para proporcionar informes resumidos y visuales.</a:t>
            </a:r>
          </a:p>
          <a:p>
            <a:pPr algn="just"/>
            <a:r>
              <a:rPr lang="es-ES" sz="1400" dirty="0"/>
              <a:t>La función principal de un analista de datos es inferir datos sin procesar para explorar patrones y sacar conclusiones.</a:t>
            </a:r>
          </a:p>
          <a:p>
            <a:pPr algn="just"/>
            <a:r>
              <a:rPr lang="es-ES" sz="1400" dirty="0"/>
              <a:t>Utilizan procesos metodológicos y aplican algoritmos para llegar a estas conclusiones.</a:t>
            </a:r>
          </a:p>
          <a:p>
            <a:pPr algn="just"/>
            <a:r>
              <a:rPr lang="es-ES" sz="1400" dirty="0"/>
              <a:t>Si bien un analista de datos puede usar algoritmos para respaldar su función, no se espera que los desarrollen ni suelen tener una sólida formación matemática o de investigación, su función requiere una comprensión básica de estadística, recopilación de datos y muy fuerte en visualización y análisis de datos exploratorios.</a:t>
            </a:r>
          </a:p>
          <a:p>
            <a:pPr algn="just"/>
            <a:r>
              <a:rPr lang="es-ES" sz="1400" dirty="0"/>
              <a:t>Los analistas de datos ayudan a simplificar los datos complejos a informes y cuadros ad hoc, lo que permite a las empresas explotar al máximo sus datos. </a:t>
            </a:r>
          </a:p>
        </p:txBody>
      </p:sp>
      <p:pic>
        <p:nvPicPr>
          <p:cNvPr id="1026" name="Picture 2" descr="Resultado de imagen de data analyst">
            <a:extLst>
              <a:ext uri="{FF2B5EF4-FFF2-40B4-BE49-F238E27FC236}">
                <a16:creationId xmlns:a16="http://schemas.microsoft.com/office/drawing/2014/main" id="{B4D2F74D-5F10-43C5-A127-F66E30F5A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" t="18626" r="1160" b="19321"/>
          <a:stretch/>
        </p:blipFill>
        <p:spPr bwMode="auto">
          <a:xfrm>
            <a:off x="0" y="2016067"/>
            <a:ext cx="4002157" cy="254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7A44B381-59B2-4A30-9ADC-3CA93B8D0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252" y="896596"/>
            <a:ext cx="5948018" cy="733422"/>
          </a:xfrm>
        </p:spPr>
        <p:txBody>
          <a:bodyPr/>
          <a:lstStyle/>
          <a:p>
            <a:pPr algn="r"/>
            <a:r>
              <a:rPr lang="es-ES" dirty="0"/>
              <a:t>Data </a:t>
            </a:r>
            <a:r>
              <a:rPr lang="es-ES" dirty="0" err="1"/>
              <a:t>Analyst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73091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ata science languages">
            <a:extLst>
              <a:ext uri="{FF2B5EF4-FFF2-40B4-BE49-F238E27FC236}">
                <a16:creationId xmlns:a16="http://schemas.microsoft.com/office/drawing/2014/main" id="{B7A81690-0D45-4201-8146-6CA7EFFA0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7" y="946032"/>
            <a:ext cx="7797350" cy="586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398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61252" y="896596"/>
            <a:ext cx="5948018" cy="733422"/>
          </a:xfrm>
        </p:spPr>
        <p:txBody>
          <a:bodyPr/>
          <a:lstStyle/>
          <a:p>
            <a:pPr algn="r"/>
            <a:r>
              <a:rPr lang="es-ES" dirty="0" err="1"/>
              <a:t>Index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DA0884E-1407-42FA-B22B-9A4195DF8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2632" y="1926161"/>
            <a:ext cx="6798736" cy="4289110"/>
          </a:xfrm>
        </p:spPr>
        <p:txBody>
          <a:bodyPr/>
          <a:lstStyle/>
          <a:p>
            <a:r>
              <a:rPr lang="es-ES" dirty="0"/>
              <a:t>Extracción de datos mediante </a:t>
            </a:r>
            <a:r>
              <a:rPr lang="es-ES" dirty="0" err="1"/>
              <a:t>bots</a:t>
            </a:r>
            <a:r>
              <a:rPr lang="es-ES" dirty="0"/>
              <a:t> (Web </a:t>
            </a:r>
            <a:r>
              <a:rPr lang="es-ES" dirty="0" err="1"/>
              <a:t>scraping</a:t>
            </a:r>
            <a:r>
              <a:rPr lang="es-ES" dirty="0"/>
              <a:t>).</a:t>
            </a:r>
          </a:p>
          <a:p>
            <a:r>
              <a:rPr lang="es-ES" dirty="0"/>
              <a:t>Conexión a </a:t>
            </a:r>
            <a:r>
              <a:rPr lang="es-ES" dirty="0" err="1"/>
              <a:t>API’s</a:t>
            </a:r>
            <a:r>
              <a:rPr lang="es-ES" dirty="0"/>
              <a:t> o Interfaz de programación de aplicaciones (</a:t>
            </a:r>
            <a:r>
              <a:rPr lang="es-ES" dirty="0" err="1"/>
              <a:t>Application</a:t>
            </a:r>
            <a:r>
              <a:rPr lang="es-ES" dirty="0"/>
              <a:t> </a:t>
            </a:r>
            <a:r>
              <a:rPr lang="es-ES" dirty="0" err="1"/>
              <a:t>Programming</a:t>
            </a:r>
            <a:r>
              <a:rPr lang="es-ES" dirty="0"/>
              <a:t> </a:t>
            </a:r>
            <a:r>
              <a:rPr lang="es-ES" dirty="0" err="1"/>
              <a:t>Inteface</a:t>
            </a:r>
            <a:r>
              <a:rPr lang="es-ES" dirty="0"/>
              <a:t>).</a:t>
            </a:r>
          </a:p>
          <a:p>
            <a:r>
              <a:rPr lang="es-ES" dirty="0"/>
              <a:t>Extracción de datos desde </a:t>
            </a:r>
            <a:r>
              <a:rPr lang="es-ES" dirty="0" err="1"/>
              <a:t>API’s</a:t>
            </a:r>
            <a:r>
              <a:rPr lang="es-ES" dirty="0"/>
              <a:t>.</a:t>
            </a:r>
          </a:p>
          <a:p>
            <a:r>
              <a:rPr lang="es-ES" dirty="0"/>
              <a:t>Conexión desde R a Bases de Datos.</a:t>
            </a:r>
          </a:p>
          <a:p>
            <a:r>
              <a:rPr lang="es-ES" dirty="0"/>
              <a:t>Almacenamiento desde R a Bases de Datos.</a:t>
            </a:r>
          </a:p>
          <a:p>
            <a:r>
              <a:rPr lang="es-ES" dirty="0"/>
              <a:t>Introducción a procesos ETL (</a:t>
            </a:r>
            <a:r>
              <a:rPr lang="es-ES" dirty="0" err="1"/>
              <a:t>Extract</a:t>
            </a:r>
            <a:r>
              <a:rPr lang="es-ES" dirty="0"/>
              <a:t>, </a:t>
            </a:r>
            <a:r>
              <a:rPr lang="es-ES" dirty="0" err="1"/>
              <a:t>Transform</a:t>
            </a:r>
            <a:r>
              <a:rPr lang="es-ES" dirty="0"/>
              <a:t> and Load)</a:t>
            </a:r>
          </a:p>
        </p:txBody>
      </p:sp>
    </p:spTree>
    <p:extLst>
      <p:ext uri="{BB962C8B-B14F-4D97-AF65-F5344CB8AC3E}">
        <p14:creationId xmlns:p14="http://schemas.microsoft.com/office/powerpoint/2010/main" val="41109744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ánico">
  <a:themeElements>
    <a:clrScheme name="Orgá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á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á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presentaciones KSchool" id="{7F33E744-B0EE-43DD-B733-3A8C5B7F1321}" vid="{931FA02B-1698-4D52-865E-E6E95D98B47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6872C23FC8E1947AC8521F9A228FB4E" ma:contentTypeVersion="8" ma:contentTypeDescription="Crear nuevo documento." ma:contentTypeScope="" ma:versionID="bb8f1e04e235c8be504e364d1e55da9f">
  <xsd:schema xmlns:xsd="http://www.w3.org/2001/XMLSchema" xmlns:xs="http://www.w3.org/2001/XMLSchema" xmlns:p="http://schemas.microsoft.com/office/2006/metadata/properties" xmlns:ns2="23f58540-22b4-45ac-8bc8-ec64c7919c32" xmlns:ns3="0910e0de-ccbb-42b3-b6ce-bcc211e70987" targetNamespace="http://schemas.microsoft.com/office/2006/metadata/properties" ma:root="true" ma:fieldsID="8488e2e653b694e96f64b771c7c3e40a" ns2:_="" ns3:_="">
    <xsd:import namespace="23f58540-22b4-45ac-8bc8-ec64c7919c32"/>
    <xsd:import namespace="0910e0de-ccbb-42b3-b6ce-bcc211e7098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f58540-22b4-45ac-8bc8-ec64c7919c3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10e0de-ccbb-42b3-b6ce-bcc211e709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497C6D-3B42-43C0-9C21-6FC53FC8C7D1}">
  <ds:schemaRefs>
    <ds:schemaRef ds:uri="http://purl.org/dc/dcmitype/"/>
    <ds:schemaRef ds:uri="0910e0de-ccbb-42b3-b6ce-bcc211e70987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23f58540-22b4-45ac-8bc8-ec64c7919c3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DAD86DE-3C85-492C-ABE8-144C272E17B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3DCFF7-438F-4187-A0E1-C12B59F10B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f58540-22b4-45ac-8bc8-ec64c7919c32"/>
    <ds:schemaRef ds:uri="0910e0de-ccbb-42b3-b6ce-bcc211e709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 presentaciones KSchool</Template>
  <TotalTime>1009</TotalTime>
  <Words>1705</Words>
  <Application>Microsoft Office PowerPoint</Application>
  <PresentationFormat>Presentación en pantalla (4:3)</PresentationFormat>
  <Paragraphs>167</Paragraphs>
  <Slides>40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8" baseType="lpstr">
      <vt:lpstr>Arial</vt:lpstr>
      <vt:lpstr>Calibri</vt:lpstr>
      <vt:lpstr>Consolas</vt:lpstr>
      <vt:lpstr>Garamond</vt:lpstr>
      <vt:lpstr>Lato</vt:lpstr>
      <vt:lpstr>Lato Thin</vt:lpstr>
      <vt:lpstr>TrashHand</vt:lpstr>
      <vt:lpstr>Orgánico</vt:lpstr>
      <vt:lpstr>Presentación de PowerPoint</vt:lpstr>
      <vt:lpstr>About me</vt:lpstr>
      <vt:lpstr>Intro Data Engineering</vt:lpstr>
      <vt:lpstr>¿Hablamos de lo mismo?</vt:lpstr>
      <vt:lpstr>¿Hablamos de lo mismo?</vt:lpstr>
      <vt:lpstr>Presentación de PowerPoint</vt:lpstr>
      <vt:lpstr>Data Analyst</vt:lpstr>
      <vt:lpstr>Presentación de PowerPoint</vt:lpstr>
      <vt:lpstr>Index</vt:lpstr>
      <vt:lpstr>Intro: Web scraping</vt:lpstr>
      <vt:lpstr>Web scraping</vt:lpstr>
      <vt:lpstr>Web scraping</vt:lpstr>
      <vt:lpstr>Bibliografía</vt:lpstr>
      <vt:lpstr>Let’s do it…</vt:lpstr>
      <vt:lpstr>Presentación de PowerPoint</vt:lpstr>
      <vt:lpstr>API: Application Programming Interface </vt:lpstr>
      <vt:lpstr>Google Places API </vt:lpstr>
      <vt:lpstr>Google Places API </vt:lpstr>
      <vt:lpstr>¿Cómo obtener el API key?</vt:lpstr>
      <vt:lpstr>¿Cómo obtener el API key?</vt:lpstr>
      <vt:lpstr>¿Cómo obtener el API key?</vt:lpstr>
      <vt:lpstr>¿Cómo obtener el API key?</vt:lpstr>
      <vt:lpstr>¿Cómo obtener el API key?</vt:lpstr>
      <vt:lpstr>Let’s do it…</vt:lpstr>
      <vt:lpstr>API Idealista</vt:lpstr>
      <vt:lpstr>¿Cómo obtener el API key?</vt:lpstr>
      <vt:lpstr>Let’s do it…</vt:lpstr>
      <vt:lpstr>Otras API’s interesantes</vt:lpstr>
      <vt:lpstr>Let’s do it…</vt:lpstr>
      <vt:lpstr>Bases de datos y R, la combinación (casi) perfecta.</vt:lpstr>
      <vt:lpstr>Intro: R y Bases de datos</vt:lpstr>
      <vt:lpstr>Intro: ¿Qué es una base de datos relacional?</vt:lpstr>
      <vt:lpstr>Conceptos R vs. SQL</vt:lpstr>
      <vt:lpstr>Tipos de conectividades</vt:lpstr>
      <vt:lpstr>El paquete RODBC</vt:lpstr>
      <vt:lpstr>Paquetes para DBI’s</vt:lpstr>
      <vt:lpstr>El paquete RJDBC</vt:lpstr>
      <vt:lpstr>Let’s do it…</vt:lpstr>
      <vt:lpstr>Conclusiones</vt:lpstr>
      <vt:lpstr>Fin…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Henry N</dc:creator>
  <cp:lastModifiedBy>Henry N</cp:lastModifiedBy>
  <cp:revision>92</cp:revision>
  <dcterms:created xsi:type="dcterms:W3CDTF">2019-02-15T05:58:44Z</dcterms:created>
  <dcterms:modified xsi:type="dcterms:W3CDTF">2019-05-09T19:45:48Z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0x010100A6872C23FC8E1947AC8521F9A228FB4E</vt:lpwstr>
  </property>
</Properties>
</file>